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96"/>
    <p:restoredTop sz="79098"/>
  </p:normalViewPr>
  <p:slideViewPr>
    <p:cSldViewPr snapToGrid="0" snapToObjects="1">
      <p:cViewPr varScale="1">
        <p:scale>
          <a:sx n="90" d="100"/>
          <a:sy n="90" d="100"/>
        </p:scale>
        <p:origin x="7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5069A-7430-4E4D-ACC9-1E5FA46AAF1F}" type="datetimeFigureOut">
              <a:rPr lang="cs-CZ" smtClean="0"/>
              <a:t>29.01.2022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F7B23-9D99-6A42-8555-F833C6A64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28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dalších snímcích jsou poznámky pro výuku.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F7B23-9D99-6A42-8555-F833C6A64C5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57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SNÍMEK 2 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/>
              <a:t>Skleníkový jev je fyzikální proces spočívající v tom, že na povrch Země sálá kromě Slunce také ovzduší. </a:t>
            </a:r>
          </a:p>
          <a:p>
            <a:r>
              <a:rPr lang="cs-CZ" dirty="0"/>
              <a:t>Díky tomu průměrná teplota zemského povrchu převyšuje 10°C. Bez něj by byla hluboce záporná.</a:t>
            </a:r>
            <a:endParaRPr lang="cs-CZ" b="0" dirty="0">
              <a:effectLst/>
            </a:endParaRPr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F7B23-9D99-6A42-8555-F833C6A64C5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04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SNÍMEK 3 </a:t>
            </a:r>
            <a:endParaRPr lang="cs-CZ" b="0" dirty="0">
              <a:effectLst/>
            </a:endParaRP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Sluneční paprsky z větší části procházejí atmosférou.</a:t>
            </a: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 30 % je odraženo zpět do vesmíru.</a:t>
            </a: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Většina slunečního záření je však pohlcena. Část již v ovzduší, ale většina až zemským povrchem. </a:t>
            </a: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Ohřívá tak nejen vzduch, ale hlavně oceány a pevninu.</a:t>
            </a:r>
          </a:p>
          <a:p>
            <a:pPr rtl="0" fontAlgn="base"/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F7B23-9D99-6A42-8555-F833C6A64C5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16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SNÍMEK 4</a:t>
            </a:r>
          </a:p>
          <a:p>
            <a:pPr rtl="0"/>
            <a:endParaRPr lang="cs-CZ" b="0" dirty="0">
              <a:effectLst/>
            </a:endParaRP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Zemský povrch je překryt „pokličkou“ z atmosféry</a:t>
            </a: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 obsahuje mimo jiné i skleníkové plyny – oxid uhličitý CO2, vodní páru, oxid dusný N2O a metan CH4. </a:t>
            </a: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Tyto plyny téměř nebrání průchodu slunečního záření směrem k zemskému povrchu, ale zadržují dlouhovlnné záření (teplo), které vyzařuje Země. </a:t>
            </a: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dně atmosféry se tím zvyšuje teplota. Platí přitom, že čím více je skleníkových plynů, tím více tepla dokáží zachytit. </a:t>
            </a:r>
          </a:p>
          <a:p>
            <a:pPr rtl="0"/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F7B23-9D99-6A42-8555-F833C6A64C5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338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SNÍMEK 5 -</a:t>
            </a:r>
            <a:endParaRPr lang="cs-CZ" b="0" dirty="0">
              <a:effectLst/>
            </a:endParaRP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Skleníkové plyny pohlcují sálání z pevnin a oceánů a ohřívají ovzduší. (5 červených šipek jen po obláček se skleníkovými plyny)</a:t>
            </a:r>
            <a:endParaRPr lang="cs-CZ" b="0" dirty="0">
              <a:effectLst/>
            </a:endParaRP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Následně pak samy vyzařují dolů k zemi (červené šipky od mráčku prvků dolů, většina) i směrem do vesmíru (červené šipky v horní části atmosféry směrem do vesmíru, trošku). K zemi toho záření přichází hodně a do vesmíru málo, protože ve velkých výškách je vzduch velice studený.</a:t>
            </a: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Díky sálání nízkých vrstev ovzduší na zem a na oceány naše planeta není celá zmrzlá a bílá. Sálání ovzduší dolů je totiž mohutné, dvakrát silnější než průměr pohlcovaného sálání Slunce (ještě větší zčervenání spodní vrstvy atmosféry).</a:t>
            </a:r>
            <a:endParaRPr lang="cs-CZ" b="0" dirty="0">
              <a:effectLst/>
            </a:endParaRPr>
          </a:p>
          <a:p>
            <a:pPr rtl="0"/>
            <a:endParaRPr lang="cs-CZ" b="0" dirty="0">
              <a:effectLst/>
            </a:endParaRPr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F7B23-9D99-6A42-8555-F833C6A64C5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71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SNÍMEK 6 –</a:t>
            </a:r>
            <a:endParaRPr lang="cs-CZ" b="0" dirty="0">
              <a:effectLst/>
            </a:endParaRP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Spalování fosilních paliv, odlesňování a úbytek humusu v půdě zvyšuje koncentraci oxidu uhličitého v ovzduší. Průmyslové zemědělství přidalo i oxidu dusného. </a:t>
            </a:r>
            <a:endParaRPr lang="cs-CZ" b="0" dirty="0">
              <a:effectLst/>
            </a:endParaRP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Přibylo atmosférického metanu v důsledku intenzivnějšího chovu dobytka, skládkování, pěstování rýže a těžby fosilních paliv.  </a:t>
            </a:r>
            <a:endParaRPr lang="cs-CZ" b="0" dirty="0">
              <a:effectLst/>
            </a:endParaRPr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F7B23-9D99-6A42-8555-F833C6A64C5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59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SNÍMEK 7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endParaRPr lang="cs-CZ" b="0" dirty="0">
              <a:effectLst/>
            </a:endParaRP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přibývá skleníkových plynů, tak se oblast, odkud atmosféra dosálá až na zem, posouvá dolů, kde je vzduch teplejší. Sálání na zem, čili skleníkový jev, tím sílí. A naopak do vesmíru se dostává až záření z oblastí vyšších a chladnějších než kdysi.</a:t>
            </a:r>
            <a:endParaRPr lang="cs-CZ" b="0" dirty="0">
              <a:effectLst/>
            </a:endParaRP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 naše Země už nevrací všechno teplo, které získala ze slunce. Ponechává si 1 watt na metr čtvereční. Výsledkem je </a:t>
            </a:r>
            <a:r>
              <a:rPr lang="cs-CZ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oteplování 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klimatická krize.</a:t>
            </a:r>
            <a:endParaRPr lang="cs-CZ" b="0" dirty="0">
              <a:effectLst/>
            </a:endParaRPr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F7B23-9D99-6A42-8555-F833C6A64C5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462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SNÍMEK 7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endParaRPr lang="cs-CZ" b="0" dirty="0">
              <a:effectLst/>
            </a:endParaRP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přibývá skleníkových plynů, tak se oblast, odkud atmosféra dosálá až na zem, posouvá dolů, kde je vzduch teplejší. Sálání na zem, čili skleníkový jev, tím sílí. A naopak do vesmíru se dostává až záření z oblastí vyšších a chladnějších než kdysi.</a:t>
            </a:r>
            <a:endParaRPr lang="cs-CZ" b="0" dirty="0">
              <a:effectLst/>
            </a:endParaRP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 naše Země už nevrací všechno teplo, které získala ze slunce. Ponechává si 1 watt na metr čtvereční. Výsledkem je </a:t>
            </a:r>
            <a:r>
              <a:rPr lang="cs-CZ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oteplování 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klimatická krize.</a:t>
            </a:r>
            <a:endParaRPr lang="cs-CZ" b="0" dirty="0">
              <a:effectLst/>
            </a:endParaRPr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F7B23-9D99-6A42-8555-F833C6A64C5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93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A9A63-EE11-3C4B-9D68-5B4279F9D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82F58A-D4CF-214A-A597-CED63DC41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91B2D-B83D-1749-A79F-3D61279B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A985-A97B-1D40-BC80-718D94E0D19E}" type="datetimeFigureOut">
              <a:rPr lang="cs-CZ" smtClean="0"/>
              <a:t>29.01.2022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28F2AC-9C17-5046-B445-B087800F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219B08-0C04-9E4F-A502-2C28830F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29FC-D4FC-B645-8F6E-9CB1ACD7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74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69E56-0EF3-AC48-B282-3939F6DF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56C47C-D0BD-9D49-A57A-FE232E7B8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E8777A-7BA3-404B-B218-A05F55B2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A985-A97B-1D40-BC80-718D94E0D19E}" type="datetimeFigureOut">
              <a:rPr lang="cs-CZ" smtClean="0"/>
              <a:t>29.01.2022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B93590-00B7-ED44-95AB-BA2A34EF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569414-F82F-A049-99AE-7AFC6445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29FC-D4FC-B645-8F6E-9CB1ACD7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63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E18C309-6C35-0543-8EE3-DEE3FE189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28300E-F02B-AF40-9771-92586D492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9784C4-3EE8-1142-A25C-821220F9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A985-A97B-1D40-BC80-718D94E0D19E}" type="datetimeFigureOut">
              <a:rPr lang="cs-CZ" smtClean="0"/>
              <a:t>29.01.2022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7BCC39-13AD-0344-B100-43DF7E72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C8E2C-05BB-C144-90F0-CDA5393E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29FC-D4FC-B645-8F6E-9CB1ACD7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42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9D754-C585-214A-9A00-271BA78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67968-7C4B-FD40-AD55-A3242BC91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D1443F-8F46-EA40-9310-23FD312E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A985-A97B-1D40-BC80-718D94E0D19E}" type="datetimeFigureOut">
              <a:rPr lang="cs-CZ" smtClean="0"/>
              <a:t>29.01.2022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396C93-871D-9C4D-B1C8-3F8AA173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B6D16D-D511-D549-ABFF-079A5487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29FC-D4FC-B645-8F6E-9CB1ACD7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50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9B74D-7527-9645-84CD-3C863D00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D26740-7A6B-724B-8628-CF5998920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594804-2441-C548-9970-E86F8FD0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A985-A97B-1D40-BC80-718D94E0D19E}" type="datetimeFigureOut">
              <a:rPr lang="cs-CZ" smtClean="0"/>
              <a:t>29.01.2022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A365D0-A42F-E54C-BB22-D0B473EA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7E3F5-9146-2447-8852-A42593B2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29FC-D4FC-B645-8F6E-9CB1ACD7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08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24B32-EB2B-3646-A6EB-EF2A5826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6A355-EDEF-C24F-8036-2584FD121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AA25C6-A492-584A-B839-ECF3A0097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74513C-C149-034B-B840-2F19CF1B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A985-A97B-1D40-BC80-718D94E0D19E}" type="datetimeFigureOut">
              <a:rPr lang="cs-CZ" smtClean="0"/>
              <a:t>29.01.2022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116D9D-CA3E-B049-BF1A-59A0121D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B6062D-4A7F-B742-9326-231048CE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29FC-D4FC-B645-8F6E-9CB1ACD7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77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57D9B-5F14-AC4F-B546-CF2AE773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04A1F5-D8F0-7A43-9E0C-7177796A2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4D1D29-3894-2240-9C0C-8505D97F7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FD40084-426E-9042-BA3D-FA355BA1F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0E3DACE-1646-C74F-8DED-A0B9216E9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4FA513-E86E-DF40-A340-842018C7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A985-A97B-1D40-BC80-718D94E0D19E}" type="datetimeFigureOut">
              <a:rPr lang="cs-CZ" smtClean="0"/>
              <a:t>29.01.2022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C83B972-7244-EF4A-B45C-24D90D20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97A690-8557-8140-9E85-61A33FCA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29FC-D4FC-B645-8F6E-9CB1ACD7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45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9873B-EBD1-7448-90DE-558B7E69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628495-89DA-1640-9DE9-9D47EE52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A985-A97B-1D40-BC80-718D94E0D19E}" type="datetimeFigureOut">
              <a:rPr lang="cs-CZ" smtClean="0"/>
              <a:t>29.01.2022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D50D8B-CBD8-104D-81AD-6CF44824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4C12FD-1522-6A46-B4BF-DCD6D6A7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29FC-D4FC-B645-8F6E-9CB1ACD7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30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8B355FF-E7DE-F649-8C4B-EA2DB202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A985-A97B-1D40-BC80-718D94E0D19E}" type="datetimeFigureOut">
              <a:rPr lang="cs-CZ" smtClean="0"/>
              <a:t>29.01.2022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3C7A18-3B7E-534D-8593-351FFD5C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326311-B2B4-6248-991E-24F91A6B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29FC-D4FC-B645-8F6E-9CB1ACD7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37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94BB0-6174-6B40-8AB9-EA199C42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1B3B23-46C2-E54C-8CBB-9F18BB5B6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E44157-5813-CB40-B56A-266310869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A228C2-3584-A44D-8953-F9E6F80B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A985-A97B-1D40-BC80-718D94E0D19E}" type="datetimeFigureOut">
              <a:rPr lang="cs-CZ" smtClean="0"/>
              <a:t>29.01.2022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3D3AF3-AD4D-2745-8148-B91AFE70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E4F2B4-EB3A-FA4B-9D96-D06835A8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29FC-D4FC-B645-8F6E-9CB1ACD7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11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F0F18-5A78-594D-9242-23D395E0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F21330F-46E0-F04B-A57F-D8316A646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FA3766-1525-364A-BF11-ACB992427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3E29B0-AF47-B246-8E8C-EE6CDF2B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A985-A97B-1D40-BC80-718D94E0D19E}" type="datetimeFigureOut">
              <a:rPr lang="cs-CZ" smtClean="0"/>
              <a:t>29.01.2022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693E92-3E45-4C49-A3D3-9BD9C8A7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84BC1F-AF23-174B-B25A-28B41A2B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29FC-D4FC-B645-8F6E-9CB1ACD7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04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578ABB1-6A83-2F46-9B33-45DDF77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3328B4-6FBB-2A4A-805F-F0802156A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853B00-7F2B-9D46-94CB-F2343555D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A985-A97B-1D40-BC80-718D94E0D19E}" type="datetimeFigureOut">
              <a:rPr lang="cs-CZ" smtClean="0"/>
              <a:t>29.01.2022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790BCC-C1E3-3546-8045-F2C67D353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DE2DDD-C7AE-0D47-8978-6C8A2932A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29FC-D4FC-B645-8F6E-9CB1ACD74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76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eronica.cz/klima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64D67CA-31B1-544B-858A-046806CCE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1068C41-E792-E742-AFA9-5E853D35E523}"/>
              </a:ext>
            </a:extLst>
          </p:cNvPr>
          <p:cNvSpPr txBox="1"/>
          <p:nvPr/>
        </p:nvSpPr>
        <p:spPr>
          <a:xfrm>
            <a:off x="3515966" y="2750638"/>
            <a:ext cx="51600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solidFill>
                  <a:schemeClr val="accent1"/>
                </a:solidFill>
              </a:rPr>
              <a:t>Skleníkový jev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9E999B-EB57-B944-BF0D-7A65CBABF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642" y="6089073"/>
            <a:ext cx="1422714" cy="520199"/>
          </a:xfrm>
          <a:prstGeom prst="rect">
            <a:avLst/>
          </a:prstGeom>
        </p:spPr>
      </p:pic>
      <p:sp>
        <p:nvSpPr>
          <p:cNvPr id="6" name="Šipka vpravo 5">
            <a:extLst>
              <a:ext uri="{FF2B5EF4-FFF2-40B4-BE49-F238E27FC236}">
                <a16:creationId xmlns:a16="http://schemas.microsoft.com/office/drawing/2014/main" id="{4ECED434-5271-EC4F-94C4-CF34B193A50C}"/>
              </a:ext>
            </a:extLst>
          </p:cNvPr>
          <p:cNvSpPr/>
          <p:nvPr/>
        </p:nvSpPr>
        <p:spPr>
          <a:xfrm>
            <a:off x="11357471" y="3536475"/>
            <a:ext cx="671703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8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64D67CA-31B1-544B-858A-046806CCE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87A6A83-C137-2841-9B40-03196B08A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9"/>
            <a:ext cx="12192000" cy="6858000"/>
          </a:xfrm>
          <a:prstGeom prst="rect">
            <a:avLst/>
          </a:prstGeom>
        </p:spPr>
      </p:pic>
      <p:sp>
        <p:nvSpPr>
          <p:cNvPr id="4" name="Šipka vpravo 3">
            <a:extLst>
              <a:ext uri="{FF2B5EF4-FFF2-40B4-BE49-F238E27FC236}">
                <a16:creationId xmlns:a16="http://schemas.microsoft.com/office/drawing/2014/main" id="{00F0FD28-3F29-E64A-BA2A-ECFDA3DCD140}"/>
              </a:ext>
            </a:extLst>
          </p:cNvPr>
          <p:cNvSpPr/>
          <p:nvPr/>
        </p:nvSpPr>
        <p:spPr>
          <a:xfrm>
            <a:off x="11357471" y="3536475"/>
            <a:ext cx="671703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Šipka vpravo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679231-2429-FF4E-A5DA-094B98469F58}"/>
              </a:ext>
            </a:extLst>
          </p:cNvPr>
          <p:cNvSpPr/>
          <p:nvPr/>
        </p:nvSpPr>
        <p:spPr>
          <a:xfrm flipH="1">
            <a:off x="162826" y="3536475"/>
            <a:ext cx="671702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1829186-3B1C-8D40-AA9A-2BF4C7E751E7}"/>
              </a:ext>
            </a:extLst>
          </p:cNvPr>
          <p:cNvSpPr txBox="1"/>
          <p:nvPr/>
        </p:nvSpPr>
        <p:spPr>
          <a:xfrm>
            <a:off x="8501727" y="377329"/>
            <a:ext cx="149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atmosféra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55D08D6-591E-6E41-A144-0F295EE502D0}"/>
              </a:ext>
            </a:extLst>
          </p:cNvPr>
          <p:cNvSpPr txBox="1"/>
          <p:nvPr/>
        </p:nvSpPr>
        <p:spPr>
          <a:xfrm>
            <a:off x="7801527" y="33174"/>
            <a:ext cx="149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vesmír</a:t>
            </a:r>
          </a:p>
        </p:txBody>
      </p:sp>
    </p:spTree>
    <p:extLst>
      <p:ext uri="{BB962C8B-B14F-4D97-AF65-F5344CB8AC3E}">
        <p14:creationId xmlns:p14="http://schemas.microsoft.com/office/powerpoint/2010/main" val="8630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FC69C02E-9965-C84F-BA60-AC093BDF4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9"/>
            <a:ext cx="12192000" cy="6858000"/>
          </a:xfrm>
          <a:prstGeom prst="rect">
            <a:avLst/>
          </a:prstGeom>
        </p:spPr>
      </p:pic>
      <p:pic>
        <p:nvPicPr>
          <p:cNvPr id="27" name="Obrázek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889130-70C7-EB49-B900-7EEBF07B4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33" y="846213"/>
            <a:ext cx="2389872" cy="5053584"/>
          </a:xfrm>
          <a:prstGeom prst="rect">
            <a:avLst/>
          </a:prstGeom>
        </p:spPr>
      </p:pic>
      <p:pic>
        <p:nvPicPr>
          <p:cNvPr id="29" name="Obrázek 28" descr="Obsah obrázku zápas, svícen&#10;&#10;Popis byl vytvořen automaticky">
            <a:extLst>
              <a:ext uri="{FF2B5EF4-FFF2-40B4-BE49-F238E27FC236}">
                <a16:creationId xmlns:a16="http://schemas.microsoft.com/office/drawing/2014/main" id="{76A750C6-7ADD-5643-ABEB-3F413D525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705" y="759138"/>
            <a:ext cx="2412246" cy="235253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0095900-5960-F04C-979E-322ACE5773D4}"/>
              </a:ext>
            </a:extLst>
          </p:cNvPr>
          <p:cNvSpPr txBox="1"/>
          <p:nvPr/>
        </p:nvSpPr>
        <p:spPr>
          <a:xfrm>
            <a:off x="8501727" y="377329"/>
            <a:ext cx="149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atmosféra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B5F7F3E-35E2-994A-A75A-07BDDC12A304}"/>
              </a:ext>
            </a:extLst>
          </p:cNvPr>
          <p:cNvSpPr txBox="1"/>
          <p:nvPr/>
        </p:nvSpPr>
        <p:spPr>
          <a:xfrm>
            <a:off x="7801527" y="33174"/>
            <a:ext cx="149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vesmír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F388222-47B2-5D42-B0EC-68CD854DE02C}"/>
              </a:ext>
            </a:extLst>
          </p:cNvPr>
          <p:cNvSpPr txBox="1"/>
          <p:nvPr/>
        </p:nvSpPr>
        <p:spPr>
          <a:xfrm>
            <a:off x="4670605" y="2984084"/>
            <a:ext cx="92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30 %</a:t>
            </a:r>
          </a:p>
        </p:txBody>
      </p:sp>
      <p:sp>
        <p:nvSpPr>
          <p:cNvPr id="10" name="Šipka vpravo 9">
            <a:extLst>
              <a:ext uri="{FF2B5EF4-FFF2-40B4-BE49-F238E27FC236}">
                <a16:creationId xmlns:a16="http://schemas.microsoft.com/office/drawing/2014/main" id="{DF97E8EE-90F8-7A47-84D0-1C030A6A11C3}"/>
              </a:ext>
            </a:extLst>
          </p:cNvPr>
          <p:cNvSpPr/>
          <p:nvPr/>
        </p:nvSpPr>
        <p:spPr>
          <a:xfrm>
            <a:off x="11357471" y="3536475"/>
            <a:ext cx="671703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Šipka vpravo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0D39BC-D07B-414C-A8E6-3D6054A0D02D}"/>
              </a:ext>
            </a:extLst>
          </p:cNvPr>
          <p:cNvSpPr/>
          <p:nvPr/>
        </p:nvSpPr>
        <p:spPr>
          <a:xfrm flipH="1">
            <a:off x="162826" y="3536475"/>
            <a:ext cx="671702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5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065055D5-977D-5349-B254-FB2B3D955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8864627-8F0D-7C40-87DD-92FF89596C2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48136" y="-61398"/>
            <a:ext cx="12356783" cy="6858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DBAEE25-D190-9743-8B46-9BCA3AAF9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2392" y="139667"/>
            <a:ext cx="12356783" cy="353981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C8E9095A-546D-934F-8CB6-0DB0988CA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621" y="1881647"/>
            <a:ext cx="2903727" cy="1639327"/>
          </a:xfrm>
          <a:prstGeom prst="rect">
            <a:avLst/>
          </a:prstGeom>
        </p:spPr>
      </p:pic>
      <p:sp>
        <p:nvSpPr>
          <p:cNvPr id="29" name="Šipka vpravo 28">
            <a:extLst>
              <a:ext uri="{FF2B5EF4-FFF2-40B4-BE49-F238E27FC236}">
                <a16:creationId xmlns:a16="http://schemas.microsoft.com/office/drawing/2014/main" id="{64C9AD04-0E8D-E443-87DC-347A90FC71E0}"/>
              </a:ext>
            </a:extLst>
          </p:cNvPr>
          <p:cNvSpPr/>
          <p:nvPr/>
        </p:nvSpPr>
        <p:spPr>
          <a:xfrm>
            <a:off x="11357471" y="3536475"/>
            <a:ext cx="671703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Šipka vpravo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6490B7-46EC-3F47-9FAA-7DDAC25B1492}"/>
              </a:ext>
            </a:extLst>
          </p:cNvPr>
          <p:cNvSpPr/>
          <p:nvPr/>
        </p:nvSpPr>
        <p:spPr>
          <a:xfrm flipH="1">
            <a:off x="162826" y="3536475"/>
            <a:ext cx="671702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459B425-1C18-E342-A8D5-0F2197356D81}"/>
              </a:ext>
            </a:extLst>
          </p:cNvPr>
          <p:cNvSpPr txBox="1"/>
          <p:nvPr/>
        </p:nvSpPr>
        <p:spPr>
          <a:xfrm>
            <a:off x="8650582" y="504919"/>
            <a:ext cx="149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atmosféra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76E8D82-DC99-5F48-BE26-918DBE1F37B0}"/>
              </a:ext>
            </a:extLst>
          </p:cNvPr>
          <p:cNvSpPr txBox="1"/>
          <p:nvPr/>
        </p:nvSpPr>
        <p:spPr>
          <a:xfrm>
            <a:off x="7950382" y="160764"/>
            <a:ext cx="149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vesmír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5E1D73-E828-FA4A-85E0-F098CE38A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057">
            <a:off x="7278188" y="-769085"/>
            <a:ext cx="1834011" cy="587168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981C74DE-BA0E-9348-997E-A19A8A5BBD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50979" flipH="1">
            <a:off x="8142971" y="2883540"/>
            <a:ext cx="1495035" cy="2057400"/>
          </a:xfrm>
          <a:prstGeom prst="rect">
            <a:avLst/>
          </a:prstGeom>
        </p:spPr>
      </p:pic>
      <p:pic>
        <p:nvPicPr>
          <p:cNvPr id="20" name="Obrázek 19" descr="Obsah obrázku zápas, svícen&#10;&#10;Popis byl vytvořen automaticky">
            <a:extLst>
              <a:ext uri="{FF2B5EF4-FFF2-40B4-BE49-F238E27FC236}">
                <a16:creationId xmlns:a16="http://schemas.microsoft.com/office/drawing/2014/main" id="{76A750C6-7ADD-5643-ABEB-3F413D525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0705" y="759138"/>
            <a:ext cx="2412246" cy="2352536"/>
          </a:xfrm>
          <a:prstGeom prst="rect">
            <a:avLst/>
          </a:prstGeom>
        </p:spPr>
      </p:pic>
      <p:pic>
        <p:nvPicPr>
          <p:cNvPr id="22" name="Obrázek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889130-70C7-EB49-B900-7EEBF07B4B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5933" y="846213"/>
            <a:ext cx="2389872" cy="50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build="p" autoUpdateAnimBg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79BE124-088C-8749-B999-6AB9DEB4C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5FD8A1B-7687-0340-8639-9ABAD5328F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1" y="0"/>
            <a:ext cx="12397563" cy="6858000"/>
          </a:xfrm>
          <a:prstGeom prst="rect">
            <a:avLst/>
          </a:prstGeom>
        </p:spPr>
      </p:pic>
      <p:sp>
        <p:nvSpPr>
          <p:cNvPr id="7" name="Šipka vpravo 6">
            <a:extLst>
              <a:ext uri="{FF2B5EF4-FFF2-40B4-BE49-F238E27FC236}">
                <a16:creationId xmlns:a16="http://schemas.microsoft.com/office/drawing/2014/main" id="{08F2BD9E-3D94-AC48-AAF0-AC1126537126}"/>
              </a:ext>
            </a:extLst>
          </p:cNvPr>
          <p:cNvSpPr/>
          <p:nvPr/>
        </p:nvSpPr>
        <p:spPr>
          <a:xfrm>
            <a:off x="11357471" y="3536475"/>
            <a:ext cx="671703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 vpravo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90D1647-5E2C-A544-89C4-9514877621D5}"/>
              </a:ext>
            </a:extLst>
          </p:cNvPr>
          <p:cNvSpPr/>
          <p:nvPr/>
        </p:nvSpPr>
        <p:spPr>
          <a:xfrm flipH="1">
            <a:off x="162826" y="3536475"/>
            <a:ext cx="671702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42D8A46-2672-924A-BCC9-039C03F2A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728" y="2911831"/>
            <a:ext cx="1435100" cy="20574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9AC2270-8CF3-9A45-85AA-F6D25B943369}"/>
              </a:ext>
            </a:extLst>
          </p:cNvPr>
          <p:cNvSpPr txBox="1"/>
          <p:nvPr/>
        </p:nvSpPr>
        <p:spPr>
          <a:xfrm>
            <a:off x="8501727" y="419859"/>
            <a:ext cx="149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atmosféra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4937D5B-1110-2F40-86EF-AC7D6AA4963A}"/>
              </a:ext>
            </a:extLst>
          </p:cNvPr>
          <p:cNvSpPr txBox="1"/>
          <p:nvPr/>
        </p:nvSpPr>
        <p:spPr>
          <a:xfrm>
            <a:off x="7801527" y="33174"/>
            <a:ext cx="149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vesmír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4FA66C-7DA8-CC43-96AE-6582E6712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124" y="1592584"/>
            <a:ext cx="2992172" cy="172175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BDD62A6-008E-5449-BA3C-3D47EA4B1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4804" y="-656912"/>
            <a:ext cx="1333500" cy="28321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1998589A-8D2C-964D-A97B-176318E138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3976" y="-801099"/>
            <a:ext cx="1869666" cy="5985835"/>
          </a:xfrm>
          <a:prstGeom prst="rect">
            <a:avLst/>
          </a:prstGeom>
        </p:spPr>
      </p:pic>
      <p:pic>
        <p:nvPicPr>
          <p:cNvPr id="14" name="Obráze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889130-70C7-EB49-B900-7EEBF07B4B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5933" y="846213"/>
            <a:ext cx="2389872" cy="5053584"/>
          </a:xfrm>
          <a:prstGeom prst="rect">
            <a:avLst/>
          </a:prstGeom>
        </p:spPr>
      </p:pic>
      <p:pic>
        <p:nvPicPr>
          <p:cNvPr id="16" name="Obrázek 15" descr="Obsah obrázku zápas, svícen&#10;&#10;Popis byl vytvořen automaticky">
            <a:extLst>
              <a:ext uri="{FF2B5EF4-FFF2-40B4-BE49-F238E27FC236}">
                <a16:creationId xmlns:a16="http://schemas.microsoft.com/office/drawing/2014/main" id="{76A750C6-7ADD-5643-ABEB-3F413D525A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0705" y="759138"/>
            <a:ext cx="2412246" cy="235253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2F16AC6C-B3FD-F54B-90A5-0819267B9D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65893" flipH="1">
            <a:off x="7805282" y="2877473"/>
            <a:ext cx="1544968" cy="21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4C0E264-3CBE-A24A-90A2-383AF0CE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45E9CB0-7161-9348-9167-CFB7F6F8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355033" cy="6858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D0E602A-F123-EC4F-9940-757A22E40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265" y="5075068"/>
            <a:ext cx="2519583" cy="167248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8411025-7177-0640-9BC0-059C36BE4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562" y="5330696"/>
            <a:ext cx="1488700" cy="13483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13022D3-7E57-BF49-8E31-D3FA320AE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672" y="439607"/>
            <a:ext cx="2413071" cy="1543052"/>
          </a:xfrm>
          <a:prstGeom prst="rect">
            <a:avLst/>
          </a:prstGeom>
        </p:spPr>
      </p:pic>
      <p:sp>
        <p:nvSpPr>
          <p:cNvPr id="13" name="Šipka vpravo 12">
            <a:extLst>
              <a:ext uri="{FF2B5EF4-FFF2-40B4-BE49-F238E27FC236}">
                <a16:creationId xmlns:a16="http://schemas.microsoft.com/office/drawing/2014/main" id="{66FE475B-D621-E744-9C7E-5011E35D1275}"/>
              </a:ext>
            </a:extLst>
          </p:cNvPr>
          <p:cNvSpPr/>
          <p:nvPr/>
        </p:nvSpPr>
        <p:spPr>
          <a:xfrm>
            <a:off x="11357471" y="3536475"/>
            <a:ext cx="671703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Šipka vpravo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34DECFA-4257-B24C-AC17-CE5C965F940F}"/>
              </a:ext>
            </a:extLst>
          </p:cNvPr>
          <p:cNvSpPr/>
          <p:nvPr/>
        </p:nvSpPr>
        <p:spPr>
          <a:xfrm flipH="1">
            <a:off x="162826" y="3536475"/>
            <a:ext cx="671702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757BBB4-A681-144B-8442-629A65B7E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1124" y="4679610"/>
            <a:ext cx="2112720" cy="114058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AD6A719-22D6-034A-9BF2-170E2AD4FA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7296" y="4835915"/>
            <a:ext cx="1799784" cy="1843152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6E12E979-DED7-0F44-AC1C-F36507DC35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84915">
            <a:off x="2858981" y="5388329"/>
            <a:ext cx="1569406" cy="1233105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EA5C5A5-B144-5C42-816E-99C8050739F5}"/>
              </a:ext>
            </a:extLst>
          </p:cNvPr>
          <p:cNvSpPr txBox="1"/>
          <p:nvPr/>
        </p:nvSpPr>
        <p:spPr>
          <a:xfrm>
            <a:off x="8501727" y="377329"/>
            <a:ext cx="149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atmosféra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E0049A6-7D6C-E24E-A742-F47465FA847F}"/>
              </a:ext>
            </a:extLst>
          </p:cNvPr>
          <p:cNvSpPr txBox="1"/>
          <p:nvPr/>
        </p:nvSpPr>
        <p:spPr>
          <a:xfrm>
            <a:off x="7801527" y="33174"/>
            <a:ext cx="149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vesmír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F513337D-F5EB-674A-B330-EDB2E3065D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1672" y="779811"/>
            <a:ext cx="2992172" cy="1721753"/>
          </a:xfrm>
          <a:prstGeom prst="rect">
            <a:avLst/>
          </a:prstGeom>
        </p:spPr>
      </p:pic>
      <p:sp>
        <p:nvSpPr>
          <p:cNvPr id="5" name="Šipka nahoru 4">
            <a:extLst>
              <a:ext uri="{FF2B5EF4-FFF2-40B4-BE49-F238E27FC236}">
                <a16:creationId xmlns:a16="http://schemas.microsoft.com/office/drawing/2014/main" id="{B7813B46-1F5A-7A4C-BE2B-2E4EA8984121}"/>
              </a:ext>
            </a:extLst>
          </p:cNvPr>
          <p:cNvSpPr/>
          <p:nvPr/>
        </p:nvSpPr>
        <p:spPr>
          <a:xfrm>
            <a:off x="1373785" y="4170449"/>
            <a:ext cx="195610" cy="9288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>
            <a:extLst>
              <a:ext uri="{FF2B5EF4-FFF2-40B4-BE49-F238E27FC236}">
                <a16:creationId xmlns:a16="http://schemas.microsoft.com/office/drawing/2014/main" id="{DEE07270-0431-9045-8A4C-8C239F524CEE}"/>
              </a:ext>
            </a:extLst>
          </p:cNvPr>
          <p:cNvSpPr/>
          <p:nvPr/>
        </p:nvSpPr>
        <p:spPr>
          <a:xfrm>
            <a:off x="3244544" y="4170449"/>
            <a:ext cx="195610" cy="9288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Šipka nahoru 23">
            <a:extLst>
              <a:ext uri="{FF2B5EF4-FFF2-40B4-BE49-F238E27FC236}">
                <a16:creationId xmlns:a16="http://schemas.microsoft.com/office/drawing/2014/main" id="{01C1DCF4-24D8-DD47-BF66-6CC2FEB98087}"/>
              </a:ext>
            </a:extLst>
          </p:cNvPr>
          <p:cNvSpPr/>
          <p:nvPr/>
        </p:nvSpPr>
        <p:spPr>
          <a:xfrm>
            <a:off x="6115029" y="4170449"/>
            <a:ext cx="195610" cy="9288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nahoru 24">
            <a:extLst>
              <a:ext uri="{FF2B5EF4-FFF2-40B4-BE49-F238E27FC236}">
                <a16:creationId xmlns:a16="http://schemas.microsoft.com/office/drawing/2014/main" id="{FF112E67-8C07-224B-81DF-84A98FE093C5}"/>
              </a:ext>
            </a:extLst>
          </p:cNvPr>
          <p:cNvSpPr/>
          <p:nvPr/>
        </p:nvSpPr>
        <p:spPr>
          <a:xfrm>
            <a:off x="7938207" y="4170449"/>
            <a:ext cx="195610" cy="9288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nahoru 25">
            <a:extLst>
              <a:ext uri="{FF2B5EF4-FFF2-40B4-BE49-F238E27FC236}">
                <a16:creationId xmlns:a16="http://schemas.microsoft.com/office/drawing/2014/main" id="{D60C4BD2-ED54-0948-8578-C8E1625DB1C0}"/>
              </a:ext>
            </a:extLst>
          </p:cNvPr>
          <p:cNvSpPr/>
          <p:nvPr/>
        </p:nvSpPr>
        <p:spPr>
          <a:xfrm>
            <a:off x="9702928" y="4170449"/>
            <a:ext cx="195610" cy="9288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6CEA2BE-D663-5741-82C9-FA2624C04114}"/>
              </a:ext>
            </a:extLst>
          </p:cNvPr>
          <p:cNvSpPr/>
          <p:nvPr/>
        </p:nvSpPr>
        <p:spPr>
          <a:xfrm>
            <a:off x="1520154" y="4448341"/>
            <a:ext cx="575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CO2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24252AA-00BC-FC46-8D77-D7D28586323D}"/>
              </a:ext>
            </a:extLst>
          </p:cNvPr>
          <p:cNvSpPr/>
          <p:nvPr/>
        </p:nvSpPr>
        <p:spPr>
          <a:xfrm>
            <a:off x="3484433" y="4249789"/>
            <a:ext cx="6030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CO2</a:t>
            </a:r>
          </a:p>
          <a:p>
            <a:endParaRPr lang="cs-CZ" dirty="0"/>
          </a:p>
          <a:p>
            <a:r>
              <a:rPr lang="cs-CZ" dirty="0"/>
              <a:t>N2O</a:t>
            </a:r>
          </a:p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A139DA5-B1B4-3C42-9691-25243015FEE9}"/>
              </a:ext>
            </a:extLst>
          </p:cNvPr>
          <p:cNvSpPr/>
          <p:nvPr/>
        </p:nvSpPr>
        <p:spPr>
          <a:xfrm>
            <a:off x="6289506" y="4430218"/>
            <a:ext cx="575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CO2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080C0D50-460B-D34D-95A6-630B8431F950}"/>
              </a:ext>
            </a:extLst>
          </p:cNvPr>
          <p:cNvSpPr/>
          <p:nvPr/>
        </p:nvSpPr>
        <p:spPr>
          <a:xfrm>
            <a:off x="8111341" y="4479799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NH4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406FE62E-73EC-D040-98F7-A025B50BC681}"/>
              </a:ext>
            </a:extLst>
          </p:cNvPr>
          <p:cNvSpPr/>
          <p:nvPr/>
        </p:nvSpPr>
        <p:spPr>
          <a:xfrm>
            <a:off x="9939966" y="445065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NH4</a:t>
            </a:r>
          </a:p>
        </p:txBody>
      </p:sp>
    </p:spTree>
    <p:extLst>
      <p:ext uri="{BB962C8B-B14F-4D97-AF65-F5344CB8AC3E}">
        <p14:creationId xmlns:p14="http://schemas.microsoft.com/office/powerpoint/2010/main" val="21032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4" grpId="0" animBg="1"/>
      <p:bldP spid="5" grpId="0" animBg="1"/>
      <p:bldP spid="23" grpId="1" animBg="1"/>
      <p:bldP spid="24" grpId="1" animBg="1"/>
      <p:bldP spid="25" grpId="0" animBg="1"/>
      <p:bldP spid="26" grpId="0" animBg="1"/>
      <p:bldP spid="7" grpId="0"/>
      <p:bldP spid="9" grpId="0"/>
      <p:bldP spid="11" grpId="0"/>
      <p:bldP spid="2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F80FB00-A770-964D-8E41-EDDB06310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35FFF9-938B-5B44-A54F-2D2C8EFB361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60244" y="24347"/>
            <a:ext cx="12376781" cy="6858000"/>
          </a:xfrm>
          <a:prstGeom prst="rect">
            <a:avLst/>
          </a:prstGeom>
        </p:spPr>
      </p:pic>
      <p:pic>
        <p:nvPicPr>
          <p:cNvPr id="8" name="Obrázek 7" descr="Obsah obrázku zápas, svícen&#10;&#10;Popis byl vytvořen automaticky">
            <a:extLst>
              <a:ext uri="{FF2B5EF4-FFF2-40B4-BE49-F238E27FC236}">
                <a16:creationId xmlns:a16="http://schemas.microsoft.com/office/drawing/2014/main" id="{76A750C6-7ADD-5643-ABEB-3F413D525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705" y="759138"/>
            <a:ext cx="2412246" cy="2352536"/>
          </a:xfrm>
          <a:prstGeom prst="rect">
            <a:avLst/>
          </a:prstGeom>
        </p:spPr>
      </p:pic>
      <p:pic>
        <p:nvPicPr>
          <p:cNvPr id="9" name="Obrázek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889130-70C7-EB49-B900-7EEBF07B4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933" y="846213"/>
            <a:ext cx="2389872" cy="505358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D4FA66C-7DA8-CC43-96AE-6582E6712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5082" y="2074005"/>
            <a:ext cx="2199472" cy="126561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D4FA66C-7DA8-CC43-96AE-6582E6712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5622" y="2301838"/>
            <a:ext cx="2190311" cy="1260347"/>
          </a:xfrm>
          <a:prstGeom prst="rect">
            <a:avLst/>
          </a:prstGeom>
        </p:spPr>
      </p:pic>
      <p:sp>
        <p:nvSpPr>
          <p:cNvPr id="17" name="Šipka vpravo 16">
            <a:extLst>
              <a:ext uri="{FF2B5EF4-FFF2-40B4-BE49-F238E27FC236}">
                <a16:creationId xmlns:a16="http://schemas.microsoft.com/office/drawing/2014/main" id="{E53FBEFB-7549-FF4D-8EEE-53A9D38AE7AB}"/>
              </a:ext>
            </a:extLst>
          </p:cNvPr>
          <p:cNvSpPr/>
          <p:nvPr/>
        </p:nvSpPr>
        <p:spPr>
          <a:xfrm>
            <a:off x="11357471" y="3536475"/>
            <a:ext cx="671703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Šipka vpravo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8E45E0-3911-F541-9BFB-216FDBCCEF3F}"/>
              </a:ext>
            </a:extLst>
          </p:cNvPr>
          <p:cNvSpPr/>
          <p:nvPr/>
        </p:nvSpPr>
        <p:spPr>
          <a:xfrm flipH="1">
            <a:off x="162826" y="3536475"/>
            <a:ext cx="671702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0FA3AAD-E7C6-BC40-AFC3-F2D638310D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152" y="-804894"/>
            <a:ext cx="1869666" cy="598583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A34415D-177B-C944-806E-73D06CCC3C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65893" flipH="1">
            <a:off x="7805282" y="2877473"/>
            <a:ext cx="1544968" cy="21261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92C7F0E-B3DA-3247-9517-6E805744CC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027" y="4027394"/>
            <a:ext cx="1473200" cy="2057400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81C52206-12DD-6240-8280-86C1FB82EB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1825" y="2859090"/>
            <a:ext cx="1477438" cy="2115274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8577FE26-1A3A-6C40-8F45-7F477AD024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5237" y="-770233"/>
            <a:ext cx="1507488" cy="32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build="p" autoUpdateAnimBg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 vpravo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8E45E0-3911-F541-9BFB-216FDBCCEF3F}"/>
              </a:ext>
            </a:extLst>
          </p:cNvPr>
          <p:cNvSpPr/>
          <p:nvPr/>
        </p:nvSpPr>
        <p:spPr>
          <a:xfrm flipH="1">
            <a:off x="162826" y="3536475"/>
            <a:ext cx="671702" cy="463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6AB0B47-1BCE-AF49-AF09-7E0173D3D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334" y="49889"/>
            <a:ext cx="3779220" cy="377922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2D127A3-3E32-C142-B34C-01024027716A}"/>
              </a:ext>
            </a:extLst>
          </p:cNvPr>
          <p:cNvSpPr txBox="1"/>
          <p:nvPr/>
        </p:nvSpPr>
        <p:spPr>
          <a:xfrm>
            <a:off x="3298341" y="3028890"/>
            <a:ext cx="55953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Projekt byl podpořen v grantovém řízení Ministerstva životního prostředí.  </a:t>
            </a:r>
          </a:p>
          <a:p>
            <a:pPr algn="ctr"/>
            <a:r>
              <a:rPr lang="cs-CZ" sz="1400" dirty="0"/>
              <a:t>Nemusí vyjadřovat stanoviska MŽP.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F91FE9-5CE5-DF41-92E8-2B58C1A12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382" y="4605507"/>
            <a:ext cx="1843232" cy="673957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124585-0B8A-5B40-B818-D2B0B015334F}"/>
              </a:ext>
            </a:extLst>
          </p:cNvPr>
          <p:cNvSpPr txBox="1"/>
          <p:nvPr/>
        </p:nvSpPr>
        <p:spPr>
          <a:xfrm>
            <a:off x="4234334" y="5508493"/>
            <a:ext cx="3723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Chráníme klima a ukazujeme ostatním, jak na to.</a:t>
            </a:r>
          </a:p>
          <a:p>
            <a:pPr algn="ctr"/>
            <a:r>
              <a:rPr lang="cs-CZ" sz="1400" dirty="0" err="1">
                <a:hlinkClick r:id="rId5"/>
              </a:rPr>
              <a:t>www.veronica.cz</a:t>
            </a:r>
            <a:r>
              <a:rPr lang="cs-CZ" sz="1400" dirty="0">
                <a:hlinkClick r:id="rId5"/>
              </a:rPr>
              <a:t>/klima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25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6186</TotalTime>
  <Words>572</Words>
  <Application>Microsoft Office PowerPoint</Application>
  <PresentationFormat>Širokoúhlá obrazovka</PresentationFormat>
  <Paragraphs>66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Spáčilová Blažková Kateřina (52776)</dc:creator>
  <cp:lastModifiedBy>hanka</cp:lastModifiedBy>
  <cp:revision>32</cp:revision>
  <dcterms:created xsi:type="dcterms:W3CDTF">2021-12-27T07:52:45Z</dcterms:created>
  <dcterms:modified xsi:type="dcterms:W3CDTF">2022-01-29T22:39:51Z</dcterms:modified>
</cp:coreProperties>
</file>