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1" r:id="rId2"/>
    <p:sldId id="274" r:id="rId3"/>
    <p:sldId id="275" r:id="rId4"/>
    <p:sldId id="276" r:id="rId5"/>
    <p:sldId id="277" r:id="rId6"/>
    <p:sldId id="279" r:id="rId7"/>
    <p:sldId id="278" r:id="rId8"/>
    <p:sldId id="281" r:id="rId9"/>
    <p:sldId id="282" r:id="rId10"/>
    <p:sldId id="283" r:id="rId11"/>
    <p:sldId id="286" r:id="rId12"/>
    <p:sldId id="287" r:id="rId13"/>
    <p:sldId id="288" r:id="rId14"/>
    <p:sldId id="289" r:id="rId15"/>
    <p:sldId id="259" r:id="rId16"/>
    <p:sldId id="260" r:id="rId17"/>
    <p:sldId id="261" r:id="rId18"/>
    <p:sldId id="262" r:id="rId19"/>
    <p:sldId id="297" r:id="rId20"/>
    <p:sldId id="263" r:id="rId21"/>
    <p:sldId id="264" r:id="rId22"/>
    <p:sldId id="265" r:id="rId23"/>
    <p:sldId id="293" r:id="rId24"/>
    <p:sldId id="298" r:id="rId25"/>
    <p:sldId id="295" r:id="rId26"/>
    <p:sldId id="296" r:id="rId27"/>
    <p:sldId id="290" r:id="rId28"/>
    <p:sldId id="292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3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prezentace_2015\Kopie%20-%20prum_T_S_CR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prezentace_2015\Kopie%20-%20prum_T_S_CR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trendline>
            <c:spPr>
              <a:ln w="53975" cap="rnd" cmpd="sng">
                <a:solidFill>
                  <a:srgbClr val="7030A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f>List1!$A$51:$A$215</c:f>
              <c:numCache>
                <c:formatCode>0</c:formatCode>
                <c:ptCount val="165"/>
                <c:pt idx="0">
                  <c:v>1850</c:v>
                </c:pt>
                <c:pt idx="1">
                  <c:v>1851</c:v>
                </c:pt>
                <c:pt idx="2">
                  <c:v>1852</c:v>
                </c:pt>
                <c:pt idx="3">
                  <c:v>1853</c:v>
                </c:pt>
                <c:pt idx="4">
                  <c:v>1854</c:v>
                </c:pt>
                <c:pt idx="5">
                  <c:v>1855</c:v>
                </c:pt>
                <c:pt idx="6">
                  <c:v>1856</c:v>
                </c:pt>
                <c:pt idx="7">
                  <c:v>1857</c:v>
                </c:pt>
                <c:pt idx="8">
                  <c:v>1858</c:v>
                </c:pt>
                <c:pt idx="9">
                  <c:v>1859</c:v>
                </c:pt>
                <c:pt idx="10">
                  <c:v>1860</c:v>
                </c:pt>
                <c:pt idx="11">
                  <c:v>1861</c:v>
                </c:pt>
                <c:pt idx="12">
                  <c:v>1862</c:v>
                </c:pt>
                <c:pt idx="13">
                  <c:v>1863</c:v>
                </c:pt>
                <c:pt idx="14">
                  <c:v>1864</c:v>
                </c:pt>
                <c:pt idx="15">
                  <c:v>1865</c:v>
                </c:pt>
                <c:pt idx="16">
                  <c:v>1866</c:v>
                </c:pt>
                <c:pt idx="17">
                  <c:v>1867</c:v>
                </c:pt>
                <c:pt idx="18">
                  <c:v>1868</c:v>
                </c:pt>
                <c:pt idx="19">
                  <c:v>1869</c:v>
                </c:pt>
                <c:pt idx="20">
                  <c:v>1870</c:v>
                </c:pt>
                <c:pt idx="21">
                  <c:v>1871</c:v>
                </c:pt>
                <c:pt idx="22">
                  <c:v>1872</c:v>
                </c:pt>
                <c:pt idx="23">
                  <c:v>1873</c:v>
                </c:pt>
                <c:pt idx="24">
                  <c:v>1874</c:v>
                </c:pt>
                <c:pt idx="25">
                  <c:v>1875</c:v>
                </c:pt>
                <c:pt idx="26">
                  <c:v>1876</c:v>
                </c:pt>
                <c:pt idx="27">
                  <c:v>1877</c:v>
                </c:pt>
                <c:pt idx="28">
                  <c:v>1878</c:v>
                </c:pt>
                <c:pt idx="29">
                  <c:v>1879</c:v>
                </c:pt>
                <c:pt idx="30">
                  <c:v>1880</c:v>
                </c:pt>
                <c:pt idx="31">
                  <c:v>1881</c:v>
                </c:pt>
                <c:pt idx="32">
                  <c:v>1882</c:v>
                </c:pt>
                <c:pt idx="33">
                  <c:v>1883</c:v>
                </c:pt>
                <c:pt idx="34">
                  <c:v>1884</c:v>
                </c:pt>
                <c:pt idx="35">
                  <c:v>1885</c:v>
                </c:pt>
                <c:pt idx="36">
                  <c:v>1886</c:v>
                </c:pt>
                <c:pt idx="37">
                  <c:v>1887</c:v>
                </c:pt>
                <c:pt idx="38">
                  <c:v>1888</c:v>
                </c:pt>
                <c:pt idx="39">
                  <c:v>1889</c:v>
                </c:pt>
                <c:pt idx="40">
                  <c:v>1890</c:v>
                </c:pt>
                <c:pt idx="41">
                  <c:v>1891</c:v>
                </c:pt>
                <c:pt idx="42">
                  <c:v>1892</c:v>
                </c:pt>
                <c:pt idx="43">
                  <c:v>1893</c:v>
                </c:pt>
                <c:pt idx="44">
                  <c:v>1894</c:v>
                </c:pt>
                <c:pt idx="45">
                  <c:v>1895</c:v>
                </c:pt>
                <c:pt idx="46">
                  <c:v>1896</c:v>
                </c:pt>
                <c:pt idx="47">
                  <c:v>1897</c:v>
                </c:pt>
                <c:pt idx="48">
                  <c:v>1898</c:v>
                </c:pt>
                <c:pt idx="49">
                  <c:v>1899</c:v>
                </c:pt>
                <c:pt idx="50">
                  <c:v>1900</c:v>
                </c:pt>
                <c:pt idx="51">
                  <c:v>1901</c:v>
                </c:pt>
                <c:pt idx="52">
                  <c:v>1902</c:v>
                </c:pt>
                <c:pt idx="53">
                  <c:v>1903</c:v>
                </c:pt>
                <c:pt idx="54">
                  <c:v>1904</c:v>
                </c:pt>
                <c:pt idx="55">
                  <c:v>1905</c:v>
                </c:pt>
                <c:pt idx="56">
                  <c:v>1906</c:v>
                </c:pt>
                <c:pt idx="57">
                  <c:v>1907</c:v>
                </c:pt>
                <c:pt idx="58">
                  <c:v>1908</c:v>
                </c:pt>
                <c:pt idx="59">
                  <c:v>1909</c:v>
                </c:pt>
                <c:pt idx="60">
                  <c:v>1910</c:v>
                </c:pt>
                <c:pt idx="61">
                  <c:v>1911</c:v>
                </c:pt>
                <c:pt idx="62">
                  <c:v>1912</c:v>
                </c:pt>
                <c:pt idx="63">
                  <c:v>1913</c:v>
                </c:pt>
                <c:pt idx="64">
                  <c:v>1914</c:v>
                </c:pt>
                <c:pt idx="65">
                  <c:v>1915</c:v>
                </c:pt>
                <c:pt idx="66">
                  <c:v>1916</c:v>
                </c:pt>
                <c:pt idx="67">
                  <c:v>1917</c:v>
                </c:pt>
                <c:pt idx="68">
                  <c:v>1918</c:v>
                </c:pt>
                <c:pt idx="69">
                  <c:v>1919</c:v>
                </c:pt>
                <c:pt idx="70">
                  <c:v>1920</c:v>
                </c:pt>
                <c:pt idx="71">
                  <c:v>1921</c:v>
                </c:pt>
                <c:pt idx="72">
                  <c:v>1922</c:v>
                </c:pt>
                <c:pt idx="73">
                  <c:v>1923</c:v>
                </c:pt>
                <c:pt idx="74">
                  <c:v>1924</c:v>
                </c:pt>
                <c:pt idx="75">
                  <c:v>1925</c:v>
                </c:pt>
                <c:pt idx="76">
                  <c:v>1926</c:v>
                </c:pt>
                <c:pt idx="77">
                  <c:v>1927</c:v>
                </c:pt>
                <c:pt idx="78">
                  <c:v>1928</c:v>
                </c:pt>
                <c:pt idx="79">
                  <c:v>1929</c:v>
                </c:pt>
                <c:pt idx="80">
                  <c:v>1930</c:v>
                </c:pt>
                <c:pt idx="81">
                  <c:v>1931</c:v>
                </c:pt>
                <c:pt idx="82">
                  <c:v>1932</c:v>
                </c:pt>
                <c:pt idx="83">
                  <c:v>1933</c:v>
                </c:pt>
                <c:pt idx="84">
                  <c:v>1934</c:v>
                </c:pt>
                <c:pt idx="85">
                  <c:v>1935</c:v>
                </c:pt>
                <c:pt idx="86">
                  <c:v>1936</c:v>
                </c:pt>
                <c:pt idx="87">
                  <c:v>1937</c:v>
                </c:pt>
                <c:pt idx="88">
                  <c:v>1938</c:v>
                </c:pt>
                <c:pt idx="89">
                  <c:v>1939</c:v>
                </c:pt>
                <c:pt idx="90">
                  <c:v>1940</c:v>
                </c:pt>
                <c:pt idx="91">
                  <c:v>1941</c:v>
                </c:pt>
                <c:pt idx="92">
                  <c:v>1942</c:v>
                </c:pt>
                <c:pt idx="93">
                  <c:v>1943</c:v>
                </c:pt>
                <c:pt idx="94">
                  <c:v>1944</c:v>
                </c:pt>
                <c:pt idx="95">
                  <c:v>1945</c:v>
                </c:pt>
                <c:pt idx="96">
                  <c:v>1946</c:v>
                </c:pt>
                <c:pt idx="97">
                  <c:v>1947</c:v>
                </c:pt>
                <c:pt idx="98">
                  <c:v>1948</c:v>
                </c:pt>
                <c:pt idx="99">
                  <c:v>1949</c:v>
                </c:pt>
                <c:pt idx="100">
                  <c:v>1950</c:v>
                </c:pt>
                <c:pt idx="101">
                  <c:v>1951</c:v>
                </c:pt>
                <c:pt idx="102">
                  <c:v>1952</c:v>
                </c:pt>
                <c:pt idx="103">
                  <c:v>1953</c:v>
                </c:pt>
                <c:pt idx="104">
                  <c:v>1954</c:v>
                </c:pt>
                <c:pt idx="105">
                  <c:v>1955</c:v>
                </c:pt>
                <c:pt idx="106">
                  <c:v>1956</c:v>
                </c:pt>
                <c:pt idx="107">
                  <c:v>1957</c:v>
                </c:pt>
                <c:pt idx="108">
                  <c:v>1958</c:v>
                </c:pt>
                <c:pt idx="109">
                  <c:v>1959</c:v>
                </c:pt>
                <c:pt idx="110">
                  <c:v>1960</c:v>
                </c:pt>
                <c:pt idx="111">
                  <c:v>1961</c:v>
                </c:pt>
                <c:pt idx="112">
                  <c:v>1962</c:v>
                </c:pt>
                <c:pt idx="113">
                  <c:v>1963</c:v>
                </c:pt>
                <c:pt idx="114">
                  <c:v>1964</c:v>
                </c:pt>
                <c:pt idx="115">
                  <c:v>1965</c:v>
                </c:pt>
                <c:pt idx="116">
                  <c:v>1966</c:v>
                </c:pt>
                <c:pt idx="117">
                  <c:v>1967</c:v>
                </c:pt>
                <c:pt idx="118">
                  <c:v>1968</c:v>
                </c:pt>
                <c:pt idx="119">
                  <c:v>1969</c:v>
                </c:pt>
                <c:pt idx="120">
                  <c:v>1970</c:v>
                </c:pt>
                <c:pt idx="121">
                  <c:v>1971</c:v>
                </c:pt>
                <c:pt idx="122">
                  <c:v>1972</c:v>
                </c:pt>
                <c:pt idx="123">
                  <c:v>1973</c:v>
                </c:pt>
                <c:pt idx="124">
                  <c:v>1974</c:v>
                </c:pt>
                <c:pt idx="125">
                  <c:v>1975</c:v>
                </c:pt>
                <c:pt idx="126">
                  <c:v>1976</c:v>
                </c:pt>
                <c:pt idx="127">
                  <c:v>1977</c:v>
                </c:pt>
                <c:pt idx="128">
                  <c:v>1978</c:v>
                </c:pt>
                <c:pt idx="129">
                  <c:v>1979</c:v>
                </c:pt>
                <c:pt idx="130">
                  <c:v>1980</c:v>
                </c:pt>
                <c:pt idx="131">
                  <c:v>1981</c:v>
                </c:pt>
                <c:pt idx="132">
                  <c:v>1982</c:v>
                </c:pt>
                <c:pt idx="133">
                  <c:v>1983</c:v>
                </c:pt>
                <c:pt idx="134">
                  <c:v>1984</c:v>
                </c:pt>
                <c:pt idx="135">
                  <c:v>1985</c:v>
                </c:pt>
                <c:pt idx="136">
                  <c:v>1986</c:v>
                </c:pt>
                <c:pt idx="137">
                  <c:v>1987</c:v>
                </c:pt>
                <c:pt idx="138">
                  <c:v>1988</c:v>
                </c:pt>
                <c:pt idx="139">
                  <c:v>1989</c:v>
                </c:pt>
                <c:pt idx="140">
                  <c:v>1990</c:v>
                </c:pt>
                <c:pt idx="141">
                  <c:v>1991</c:v>
                </c:pt>
                <c:pt idx="142">
                  <c:v>1992</c:v>
                </c:pt>
                <c:pt idx="143">
                  <c:v>1993</c:v>
                </c:pt>
                <c:pt idx="144">
                  <c:v>1994</c:v>
                </c:pt>
                <c:pt idx="145">
                  <c:v>1995</c:v>
                </c:pt>
                <c:pt idx="146">
                  <c:v>1996</c:v>
                </c:pt>
                <c:pt idx="147">
                  <c:v>1997</c:v>
                </c:pt>
                <c:pt idx="148">
                  <c:v>1998</c:v>
                </c:pt>
                <c:pt idx="149">
                  <c:v>1999</c:v>
                </c:pt>
                <c:pt idx="150">
                  <c:v>2000</c:v>
                </c:pt>
                <c:pt idx="151">
                  <c:v>2001</c:v>
                </c:pt>
                <c:pt idx="152">
                  <c:v>2002</c:v>
                </c:pt>
                <c:pt idx="153">
                  <c:v>2003</c:v>
                </c:pt>
                <c:pt idx="154">
                  <c:v>2004</c:v>
                </c:pt>
                <c:pt idx="155">
                  <c:v>2005</c:v>
                </c:pt>
                <c:pt idx="156">
                  <c:v>2006</c:v>
                </c:pt>
                <c:pt idx="157">
                  <c:v>2007</c:v>
                </c:pt>
                <c:pt idx="158">
                  <c:v>2008</c:v>
                </c:pt>
                <c:pt idx="159">
                  <c:v>2009</c:v>
                </c:pt>
                <c:pt idx="160">
                  <c:v>2010</c:v>
                </c:pt>
                <c:pt idx="161">
                  <c:v>2011</c:v>
                </c:pt>
                <c:pt idx="162">
                  <c:v>2012</c:v>
                </c:pt>
                <c:pt idx="163">
                  <c:v>2013</c:v>
                </c:pt>
                <c:pt idx="164">
                  <c:v>2014</c:v>
                </c:pt>
              </c:numCache>
            </c:numRef>
          </c:cat>
          <c:val>
            <c:numRef>
              <c:f>List1!$B$51:$B$215</c:f>
              <c:numCache>
                <c:formatCode>0.0</c:formatCode>
                <c:ptCount val="165"/>
                <c:pt idx="0">
                  <c:v>6.3666666666666663</c:v>
                </c:pt>
                <c:pt idx="1">
                  <c:v>6.166666666666667</c:v>
                </c:pt>
                <c:pt idx="2">
                  <c:v>7.4</c:v>
                </c:pt>
                <c:pt idx="3">
                  <c:v>5.7750000000000004</c:v>
                </c:pt>
                <c:pt idx="4">
                  <c:v>6.375</c:v>
                </c:pt>
                <c:pt idx="5">
                  <c:v>5.6166666666666671</c:v>
                </c:pt>
                <c:pt idx="6">
                  <c:v>6.6333333333333337</c:v>
                </c:pt>
                <c:pt idx="7">
                  <c:v>6.8666666666666671</c:v>
                </c:pt>
                <c:pt idx="8">
                  <c:v>5.7416666666666671</c:v>
                </c:pt>
                <c:pt idx="9">
                  <c:v>7.541666666666667</c:v>
                </c:pt>
                <c:pt idx="10">
                  <c:v>6.2583333333333337</c:v>
                </c:pt>
                <c:pt idx="11">
                  <c:v>6.9249999999999998</c:v>
                </c:pt>
                <c:pt idx="12">
                  <c:v>7.2833333333333341</c:v>
                </c:pt>
                <c:pt idx="13">
                  <c:v>8.0749999999999993</c:v>
                </c:pt>
                <c:pt idx="14">
                  <c:v>5.1833333333333336</c:v>
                </c:pt>
                <c:pt idx="15">
                  <c:v>6.6749999999999998</c:v>
                </c:pt>
                <c:pt idx="16">
                  <c:v>7.4583333333333321</c:v>
                </c:pt>
                <c:pt idx="17">
                  <c:v>6.6083333333333334</c:v>
                </c:pt>
                <c:pt idx="18">
                  <c:v>8.0583333333333318</c:v>
                </c:pt>
                <c:pt idx="19">
                  <c:v>7.1166666666666663</c:v>
                </c:pt>
                <c:pt idx="20">
                  <c:v>5.6833333333333336</c:v>
                </c:pt>
                <c:pt idx="21">
                  <c:v>5.3583333333333334</c:v>
                </c:pt>
                <c:pt idx="22">
                  <c:v>8.1083333333333325</c:v>
                </c:pt>
                <c:pt idx="23">
                  <c:v>7.3333333333333321</c:v>
                </c:pt>
                <c:pt idx="24">
                  <c:v>6.55</c:v>
                </c:pt>
                <c:pt idx="25">
                  <c:v>5.5666666666666664</c:v>
                </c:pt>
                <c:pt idx="26">
                  <c:v>6.416666666666667</c:v>
                </c:pt>
                <c:pt idx="27">
                  <c:v>6.6</c:v>
                </c:pt>
                <c:pt idx="28">
                  <c:v>7.0916666666666659</c:v>
                </c:pt>
                <c:pt idx="29">
                  <c:v>5.45</c:v>
                </c:pt>
                <c:pt idx="30">
                  <c:v>6.9249999999999998</c:v>
                </c:pt>
                <c:pt idx="31">
                  <c:v>5.85</c:v>
                </c:pt>
                <c:pt idx="32">
                  <c:v>7.2333333333333334</c:v>
                </c:pt>
                <c:pt idx="33">
                  <c:v>6.45</c:v>
                </c:pt>
                <c:pt idx="34">
                  <c:v>6.875</c:v>
                </c:pt>
                <c:pt idx="35">
                  <c:v>6.8833333333333337</c:v>
                </c:pt>
                <c:pt idx="36">
                  <c:v>6.95</c:v>
                </c:pt>
                <c:pt idx="37">
                  <c:v>5.841666666666665</c:v>
                </c:pt>
                <c:pt idx="38">
                  <c:v>5.7166666666666659</c:v>
                </c:pt>
                <c:pt idx="39">
                  <c:v>6.3333333333333348</c:v>
                </c:pt>
                <c:pt idx="40">
                  <c:v>6.3916666666666657</c:v>
                </c:pt>
                <c:pt idx="41">
                  <c:v>6.1833333333333327</c:v>
                </c:pt>
                <c:pt idx="42">
                  <c:v>6.4583333333333348</c:v>
                </c:pt>
                <c:pt idx="43">
                  <c:v>6.3250000000000002</c:v>
                </c:pt>
                <c:pt idx="44">
                  <c:v>6.9249999999999998</c:v>
                </c:pt>
                <c:pt idx="45">
                  <c:v>6.0916666666666677</c:v>
                </c:pt>
                <c:pt idx="46">
                  <c:v>6.4</c:v>
                </c:pt>
                <c:pt idx="47">
                  <c:v>6.6583333333333323</c:v>
                </c:pt>
                <c:pt idx="48">
                  <c:v>7.6333333333333337</c:v>
                </c:pt>
                <c:pt idx="49">
                  <c:v>6.6333333333333337</c:v>
                </c:pt>
                <c:pt idx="50">
                  <c:v>7.216666666666665</c:v>
                </c:pt>
                <c:pt idx="51">
                  <c:v>6.7</c:v>
                </c:pt>
                <c:pt idx="52">
                  <c:v>5.8416666666666677</c:v>
                </c:pt>
                <c:pt idx="53">
                  <c:v>7.1</c:v>
                </c:pt>
                <c:pt idx="54">
                  <c:v>7.2333333333333334</c:v>
                </c:pt>
                <c:pt idx="55">
                  <c:v>6.8916666666666657</c:v>
                </c:pt>
                <c:pt idx="56">
                  <c:v>6.9749999999999996</c:v>
                </c:pt>
                <c:pt idx="57">
                  <c:v>6.7750000000000004</c:v>
                </c:pt>
                <c:pt idx="58">
                  <c:v>6.2249999999999996</c:v>
                </c:pt>
                <c:pt idx="59">
                  <c:v>6.3166666666666664</c:v>
                </c:pt>
                <c:pt idx="60">
                  <c:v>7.3083333333333327</c:v>
                </c:pt>
                <c:pt idx="61">
                  <c:v>7.5666666666666664</c:v>
                </c:pt>
                <c:pt idx="62">
                  <c:v>6.0750000000000002</c:v>
                </c:pt>
                <c:pt idx="63">
                  <c:v>6.8083333333333336</c:v>
                </c:pt>
                <c:pt idx="64">
                  <c:v>6.7666666666666657</c:v>
                </c:pt>
                <c:pt idx="65">
                  <c:v>6.7583333333333329</c:v>
                </c:pt>
                <c:pt idx="66">
                  <c:v>7.7750000000000004</c:v>
                </c:pt>
                <c:pt idx="67">
                  <c:v>6.3833333333333329</c:v>
                </c:pt>
                <c:pt idx="68">
                  <c:v>7.5250000000000004</c:v>
                </c:pt>
                <c:pt idx="69">
                  <c:v>6.1416666666666657</c:v>
                </c:pt>
                <c:pt idx="70">
                  <c:v>7.3583333333333334</c:v>
                </c:pt>
                <c:pt idx="71">
                  <c:v>7.708333333333333</c:v>
                </c:pt>
                <c:pt idx="72">
                  <c:v>6</c:v>
                </c:pt>
                <c:pt idx="73">
                  <c:v>7.0666666666666664</c:v>
                </c:pt>
                <c:pt idx="74">
                  <c:v>6.3250000000000002</c:v>
                </c:pt>
                <c:pt idx="75">
                  <c:v>7.1</c:v>
                </c:pt>
                <c:pt idx="76">
                  <c:v>7.7</c:v>
                </c:pt>
                <c:pt idx="77">
                  <c:v>7.0166666666666657</c:v>
                </c:pt>
                <c:pt idx="78">
                  <c:v>7.2916666666666652</c:v>
                </c:pt>
                <c:pt idx="79">
                  <c:v>5.7750000000000004</c:v>
                </c:pt>
                <c:pt idx="80">
                  <c:v>7.6583333333333341</c:v>
                </c:pt>
                <c:pt idx="81">
                  <c:v>6.375</c:v>
                </c:pt>
                <c:pt idx="82">
                  <c:v>7.1083333333333316</c:v>
                </c:pt>
                <c:pt idx="83">
                  <c:v>6.05</c:v>
                </c:pt>
                <c:pt idx="84">
                  <c:v>8.5500000000000007</c:v>
                </c:pt>
                <c:pt idx="85">
                  <c:v>7.1333333333333337</c:v>
                </c:pt>
                <c:pt idx="86">
                  <c:v>7.3083333333333336</c:v>
                </c:pt>
                <c:pt idx="87">
                  <c:v>7.5583333333333327</c:v>
                </c:pt>
                <c:pt idx="88">
                  <c:v>7.3666666666666671</c:v>
                </c:pt>
                <c:pt idx="89">
                  <c:v>7.1333333333333329</c:v>
                </c:pt>
                <c:pt idx="90">
                  <c:v>5.2249999999999996</c:v>
                </c:pt>
                <c:pt idx="91">
                  <c:v>5.9</c:v>
                </c:pt>
                <c:pt idx="92">
                  <c:v>6.2</c:v>
                </c:pt>
                <c:pt idx="93">
                  <c:v>7.5083333333333337</c:v>
                </c:pt>
                <c:pt idx="94">
                  <c:v>7.0916666666666659</c:v>
                </c:pt>
                <c:pt idx="95">
                  <c:v>7.8333333333333313</c:v>
                </c:pt>
                <c:pt idx="96">
                  <c:v>7.3250000000000002</c:v>
                </c:pt>
                <c:pt idx="97">
                  <c:v>7.15</c:v>
                </c:pt>
                <c:pt idx="98">
                  <c:v>7.8250000000000002</c:v>
                </c:pt>
                <c:pt idx="99">
                  <c:v>7.791666666666667</c:v>
                </c:pt>
                <c:pt idx="100">
                  <c:v>7.666666666666667</c:v>
                </c:pt>
                <c:pt idx="101">
                  <c:v>7.9333333333333336</c:v>
                </c:pt>
                <c:pt idx="102">
                  <c:v>6.9</c:v>
                </c:pt>
                <c:pt idx="103">
                  <c:v>7.5916666666666677</c:v>
                </c:pt>
                <c:pt idx="104">
                  <c:v>6.5</c:v>
                </c:pt>
                <c:pt idx="105">
                  <c:v>6.4749999999999996</c:v>
                </c:pt>
                <c:pt idx="106">
                  <c:v>5.7666666666666684</c:v>
                </c:pt>
                <c:pt idx="107">
                  <c:v>7.4749999999999996</c:v>
                </c:pt>
                <c:pt idx="108">
                  <c:v>7.3416666666666659</c:v>
                </c:pt>
                <c:pt idx="109">
                  <c:v>7.5666666666666673</c:v>
                </c:pt>
                <c:pt idx="110">
                  <c:v>7.3</c:v>
                </c:pt>
                <c:pt idx="111">
                  <c:v>7.8833333333333329</c:v>
                </c:pt>
                <c:pt idx="112">
                  <c:v>6.2166666666666659</c:v>
                </c:pt>
                <c:pt idx="113">
                  <c:v>6.416666666666667</c:v>
                </c:pt>
                <c:pt idx="114">
                  <c:v>6.8833333333333329</c:v>
                </c:pt>
                <c:pt idx="115">
                  <c:v>6.3333333333333348</c:v>
                </c:pt>
                <c:pt idx="116">
                  <c:v>7.8</c:v>
                </c:pt>
                <c:pt idx="117">
                  <c:v>7.9916666666666671</c:v>
                </c:pt>
                <c:pt idx="118">
                  <c:v>7.35</c:v>
                </c:pt>
                <c:pt idx="119">
                  <c:v>6.9083333333333341</c:v>
                </c:pt>
                <c:pt idx="120">
                  <c:v>6.9249999999999998</c:v>
                </c:pt>
                <c:pt idx="121">
                  <c:v>7.3833333333333329</c:v>
                </c:pt>
                <c:pt idx="122">
                  <c:v>7.1916666666666673</c:v>
                </c:pt>
                <c:pt idx="123">
                  <c:v>7.1749999999999998</c:v>
                </c:pt>
                <c:pt idx="124">
                  <c:v>7.8833333333333337</c:v>
                </c:pt>
                <c:pt idx="125">
                  <c:v>7.9416666666666655</c:v>
                </c:pt>
                <c:pt idx="126">
                  <c:v>7.2583333333333337</c:v>
                </c:pt>
                <c:pt idx="127">
                  <c:v>7.5666666666666664</c:v>
                </c:pt>
                <c:pt idx="128">
                  <c:v>6.7166666666666659</c:v>
                </c:pt>
                <c:pt idx="129">
                  <c:v>7.3250000000000002</c:v>
                </c:pt>
                <c:pt idx="130">
                  <c:v>6.3</c:v>
                </c:pt>
                <c:pt idx="131">
                  <c:v>7.4749999999999996</c:v>
                </c:pt>
                <c:pt idx="132">
                  <c:v>7.7583333333333329</c:v>
                </c:pt>
                <c:pt idx="133">
                  <c:v>8.2416666666666671</c:v>
                </c:pt>
                <c:pt idx="134">
                  <c:v>7.0666666666666664</c:v>
                </c:pt>
                <c:pt idx="135">
                  <c:v>6.4333333333333345</c:v>
                </c:pt>
                <c:pt idx="136">
                  <c:v>7.1416666666666666</c:v>
                </c:pt>
                <c:pt idx="137">
                  <c:v>6.7833333333333341</c:v>
                </c:pt>
                <c:pt idx="138">
                  <c:v>8.0250000000000004</c:v>
                </c:pt>
                <c:pt idx="139">
                  <c:v>8.3583333333333325</c:v>
                </c:pt>
                <c:pt idx="140">
                  <c:v>8.3083333333333336</c:v>
                </c:pt>
                <c:pt idx="141">
                  <c:v>7.158333333333335</c:v>
                </c:pt>
                <c:pt idx="142">
                  <c:v>8.6083333333333325</c:v>
                </c:pt>
                <c:pt idx="143">
                  <c:v>7.6583333333333341</c:v>
                </c:pt>
                <c:pt idx="144">
                  <c:v>8.9583333333333304</c:v>
                </c:pt>
                <c:pt idx="145">
                  <c:v>7.9416666666666664</c:v>
                </c:pt>
                <c:pt idx="146">
                  <c:v>6.4583333333333321</c:v>
                </c:pt>
                <c:pt idx="147">
                  <c:v>7.5416666666666652</c:v>
                </c:pt>
                <c:pt idx="148">
                  <c:v>8.2916666666666661</c:v>
                </c:pt>
                <c:pt idx="149">
                  <c:v>8.4666666666666668</c:v>
                </c:pt>
                <c:pt idx="150">
                  <c:v>9.25</c:v>
                </c:pt>
                <c:pt idx="151">
                  <c:v>7.8833333333333329</c:v>
                </c:pt>
                <c:pt idx="152">
                  <c:v>8.6999999999999993</c:v>
                </c:pt>
                <c:pt idx="153">
                  <c:v>8.4</c:v>
                </c:pt>
                <c:pt idx="154">
                  <c:v>7.9666666666666659</c:v>
                </c:pt>
                <c:pt idx="155">
                  <c:v>7.8833333333333337</c:v>
                </c:pt>
                <c:pt idx="156">
                  <c:v>8.3166666666666682</c:v>
                </c:pt>
                <c:pt idx="157">
                  <c:v>9.25</c:v>
                </c:pt>
                <c:pt idx="158">
                  <c:v>9.1333333333333346</c:v>
                </c:pt>
                <c:pt idx="159">
                  <c:v>8.6583333333333332</c:v>
                </c:pt>
                <c:pt idx="160">
                  <c:v>7.4833333333333352</c:v>
                </c:pt>
                <c:pt idx="161">
                  <c:v>8.6</c:v>
                </c:pt>
                <c:pt idx="162">
                  <c:v>8.3000000000000007</c:v>
                </c:pt>
                <c:pt idx="163">
                  <c:v>7.9</c:v>
                </c:pt>
                <c:pt idx="164">
                  <c:v>9.4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491520"/>
        <c:axId val="132493312"/>
      </c:lineChart>
      <c:catAx>
        <c:axId val="132491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800" dirty="0" smtClean="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rPr>
                  <a:t>rok</a:t>
                </a:r>
                <a:endParaRPr lang="cs-CZ" sz="1800" dirty="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3926742064128421"/>
              <c:y val="0.8492998503694246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2493312"/>
        <c:crosses val="autoZero"/>
        <c:auto val="1"/>
        <c:lblAlgn val="ctr"/>
        <c:lblOffset val="100"/>
        <c:tickLblSkip val="20"/>
        <c:tickMarkSkip val="20"/>
        <c:noMultiLvlLbl val="0"/>
      </c:catAx>
      <c:valAx>
        <c:axId val="132493312"/>
        <c:scaling>
          <c:orientation val="minMax"/>
          <c:min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cs-CZ" sz="1600" dirty="0" smtClean="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rPr>
                  <a:t>Teplota</a:t>
                </a:r>
                <a:r>
                  <a:rPr lang="cs-CZ" sz="1600" baseline="0" dirty="0" smtClean="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1600" dirty="0" smtClean="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rPr>
                  <a:t>(°</a:t>
                </a:r>
                <a:r>
                  <a:rPr lang="cs-CZ" sz="1600" dirty="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rPr>
                  <a:t>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out"/>
        <c:minorTickMark val="none"/>
        <c:tickLblPos val="nextTo"/>
        <c:spPr>
          <a:noFill/>
          <a:ln w="9525"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24915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cs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2700" cap="rnd">
              <a:solidFill>
                <a:srgbClr val="0070C0"/>
              </a:solidFill>
              <a:round/>
            </a:ln>
            <a:effectLst/>
          </c:spPr>
          <c:invertIfNegative val="0"/>
          <c:trendline>
            <c:spPr>
              <a:ln w="53975" cap="rnd" cmpd="sng">
                <a:solidFill>
                  <a:srgbClr val="7030A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f>List1!$C$51:$C$215</c:f>
              <c:numCache>
                <c:formatCode>0</c:formatCode>
                <c:ptCount val="165"/>
                <c:pt idx="0">
                  <c:v>1850</c:v>
                </c:pt>
                <c:pt idx="1">
                  <c:v>1851</c:v>
                </c:pt>
                <c:pt idx="2">
                  <c:v>1852</c:v>
                </c:pt>
                <c:pt idx="3">
                  <c:v>1853</c:v>
                </c:pt>
                <c:pt idx="4">
                  <c:v>1854</c:v>
                </c:pt>
                <c:pt idx="5">
                  <c:v>1855</c:v>
                </c:pt>
                <c:pt idx="6">
                  <c:v>1856</c:v>
                </c:pt>
                <c:pt idx="7">
                  <c:v>1857</c:v>
                </c:pt>
                <c:pt idx="8">
                  <c:v>1858</c:v>
                </c:pt>
                <c:pt idx="9">
                  <c:v>1859</c:v>
                </c:pt>
                <c:pt idx="10">
                  <c:v>1860</c:v>
                </c:pt>
                <c:pt idx="11">
                  <c:v>1861</c:v>
                </c:pt>
                <c:pt idx="12">
                  <c:v>1862</c:v>
                </c:pt>
                <c:pt idx="13">
                  <c:v>1863</c:v>
                </c:pt>
                <c:pt idx="14">
                  <c:v>1864</c:v>
                </c:pt>
                <c:pt idx="15">
                  <c:v>1865</c:v>
                </c:pt>
                <c:pt idx="16">
                  <c:v>1866</c:v>
                </c:pt>
                <c:pt idx="17">
                  <c:v>1867</c:v>
                </c:pt>
                <c:pt idx="18">
                  <c:v>1868</c:v>
                </c:pt>
                <c:pt idx="19">
                  <c:v>1869</c:v>
                </c:pt>
                <c:pt idx="20">
                  <c:v>1870</c:v>
                </c:pt>
                <c:pt idx="21">
                  <c:v>1871</c:v>
                </c:pt>
                <c:pt idx="22">
                  <c:v>1872</c:v>
                </c:pt>
                <c:pt idx="23">
                  <c:v>1873</c:v>
                </c:pt>
                <c:pt idx="24">
                  <c:v>1874</c:v>
                </c:pt>
                <c:pt idx="25">
                  <c:v>1875</c:v>
                </c:pt>
                <c:pt idx="26">
                  <c:v>1876</c:v>
                </c:pt>
                <c:pt idx="27">
                  <c:v>1877</c:v>
                </c:pt>
                <c:pt idx="28">
                  <c:v>1878</c:v>
                </c:pt>
                <c:pt idx="29">
                  <c:v>1879</c:v>
                </c:pt>
                <c:pt idx="30">
                  <c:v>1880</c:v>
                </c:pt>
                <c:pt idx="31">
                  <c:v>1881</c:v>
                </c:pt>
                <c:pt idx="32">
                  <c:v>1882</c:v>
                </c:pt>
                <c:pt idx="33">
                  <c:v>1883</c:v>
                </c:pt>
                <c:pt idx="34">
                  <c:v>1884</c:v>
                </c:pt>
                <c:pt idx="35">
                  <c:v>1885</c:v>
                </c:pt>
                <c:pt idx="36">
                  <c:v>1886</c:v>
                </c:pt>
                <c:pt idx="37">
                  <c:v>1887</c:v>
                </c:pt>
                <c:pt idx="38">
                  <c:v>1888</c:v>
                </c:pt>
                <c:pt idx="39">
                  <c:v>1889</c:v>
                </c:pt>
                <c:pt idx="40">
                  <c:v>1890</c:v>
                </c:pt>
                <c:pt idx="41">
                  <c:v>1891</c:v>
                </c:pt>
                <c:pt idx="42">
                  <c:v>1892</c:v>
                </c:pt>
                <c:pt idx="43">
                  <c:v>1893</c:v>
                </c:pt>
                <c:pt idx="44">
                  <c:v>1894</c:v>
                </c:pt>
                <c:pt idx="45">
                  <c:v>1895</c:v>
                </c:pt>
                <c:pt idx="46">
                  <c:v>1896</c:v>
                </c:pt>
                <c:pt idx="47">
                  <c:v>1897</c:v>
                </c:pt>
                <c:pt idx="48">
                  <c:v>1898</c:v>
                </c:pt>
                <c:pt idx="49">
                  <c:v>1899</c:v>
                </c:pt>
                <c:pt idx="50">
                  <c:v>1900</c:v>
                </c:pt>
                <c:pt idx="51">
                  <c:v>1901</c:v>
                </c:pt>
                <c:pt idx="52">
                  <c:v>1902</c:v>
                </c:pt>
                <c:pt idx="53">
                  <c:v>1903</c:v>
                </c:pt>
                <c:pt idx="54">
                  <c:v>1904</c:v>
                </c:pt>
                <c:pt idx="55">
                  <c:v>1905</c:v>
                </c:pt>
                <c:pt idx="56">
                  <c:v>1906</c:v>
                </c:pt>
                <c:pt idx="57">
                  <c:v>1907</c:v>
                </c:pt>
                <c:pt idx="58">
                  <c:v>1908</c:v>
                </c:pt>
                <c:pt idx="59">
                  <c:v>1909</c:v>
                </c:pt>
                <c:pt idx="60">
                  <c:v>1910</c:v>
                </c:pt>
                <c:pt idx="61">
                  <c:v>1911</c:v>
                </c:pt>
                <c:pt idx="62">
                  <c:v>1912</c:v>
                </c:pt>
                <c:pt idx="63">
                  <c:v>1913</c:v>
                </c:pt>
                <c:pt idx="64">
                  <c:v>1914</c:v>
                </c:pt>
                <c:pt idx="65">
                  <c:v>1915</c:v>
                </c:pt>
                <c:pt idx="66">
                  <c:v>1916</c:v>
                </c:pt>
                <c:pt idx="67">
                  <c:v>1917</c:v>
                </c:pt>
                <c:pt idx="68">
                  <c:v>1918</c:v>
                </c:pt>
                <c:pt idx="69">
                  <c:v>1919</c:v>
                </c:pt>
                <c:pt idx="70">
                  <c:v>1920</c:v>
                </c:pt>
                <c:pt idx="71">
                  <c:v>1921</c:v>
                </c:pt>
                <c:pt idx="72">
                  <c:v>1922</c:v>
                </c:pt>
                <c:pt idx="73">
                  <c:v>1923</c:v>
                </c:pt>
                <c:pt idx="74">
                  <c:v>1924</c:v>
                </c:pt>
                <c:pt idx="75">
                  <c:v>1925</c:v>
                </c:pt>
                <c:pt idx="76">
                  <c:v>1926</c:v>
                </c:pt>
                <c:pt idx="77">
                  <c:v>1927</c:v>
                </c:pt>
                <c:pt idx="78">
                  <c:v>1928</c:v>
                </c:pt>
                <c:pt idx="79">
                  <c:v>1929</c:v>
                </c:pt>
                <c:pt idx="80">
                  <c:v>1930</c:v>
                </c:pt>
                <c:pt idx="81">
                  <c:v>1931</c:v>
                </c:pt>
                <c:pt idx="82">
                  <c:v>1932</c:v>
                </c:pt>
                <c:pt idx="83">
                  <c:v>1933</c:v>
                </c:pt>
                <c:pt idx="84">
                  <c:v>1934</c:v>
                </c:pt>
                <c:pt idx="85">
                  <c:v>1935</c:v>
                </c:pt>
                <c:pt idx="86">
                  <c:v>1936</c:v>
                </c:pt>
                <c:pt idx="87">
                  <c:v>1937</c:v>
                </c:pt>
                <c:pt idx="88">
                  <c:v>1938</c:v>
                </c:pt>
                <c:pt idx="89">
                  <c:v>1939</c:v>
                </c:pt>
                <c:pt idx="90">
                  <c:v>1940</c:v>
                </c:pt>
                <c:pt idx="91">
                  <c:v>1941</c:v>
                </c:pt>
                <c:pt idx="92">
                  <c:v>1942</c:v>
                </c:pt>
                <c:pt idx="93">
                  <c:v>1943</c:v>
                </c:pt>
                <c:pt idx="94">
                  <c:v>1944</c:v>
                </c:pt>
                <c:pt idx="95">
                  <c:v>1945</c:v>
                </c:pt>
                <c:pt idx="96">
                  <c:v>1946</c:v>
                </c:pt>
                <c:pt idx="97">
                  <c:v>1947</c:v>
                </c:pt>
                <c:pt idx="98">
                  <c:v>1948</c:v>
                </c:pt>
                <c:pt idx="99">
                  <c:v>1949</c:v>
                </c:pt>
                <c:pt idx="100">
                  <c:v>1950</c:v>
                </c:pt>
                <c:pt idx="101">
                  <c:v>1951</c:v>
                </c:pt>
                <c:pt idx="102">
                  <c:v>1952</c:v>
                </c:pt>
                <c:pt idx="103">
                  <c:v>1953</c:v>
                </c:pt>
                <c:pt idx="104">
                  <c:v>1954</c:v>
                </c:pt>
                <c:pt idx="105">
                  <c:v>1955</c:v>
                </c:pt>
                <c:pt idx="106">
                  <c:v>1956</c:v>
                </c:pt>
                <c:pt idx="107">
                  <c:v>1957</c:v>
                </c:pt>
                <c:pt idx="108">
                  <c:v>1958</c:v>
                </c:pt>
                <c:pt idx="109">
                  <c:v>1959</c:v>
                </c:pt>
                <c:pt idx="110">
                  <c:v>1960</c:v>
                </c:pt>
                <c:pt idx="111">
                  <c:v>1961</c:v>
                </c:pt>
                <c:pt idx="112">
                  <c:v>1962</c:v>
                </c:pt>
                <c:pt idx="113">
                  <c:v>1963</c:v>
                </c:pt>
                <c:pt idx="114">
                  <c:v>1964</c:v>
                </c:pt>
                <c:pt idx="115">
                  <c:v>1965</c:v>
                </c:pt>
                <c:pt idx="116">
                  <c:v>1966</c:v>
                </c:pt>
                <c:pt idx="117">
                  <c:v>1967</c:v>
                </c:pt>
                <c:pt idx="118">
                  <c:v>1968</c:v>
                </c:pt>
                <c:pt idx="119">
                  <c:v>1969</c:v>
                </c:pt>
                <c:pt idx="120">
                  <c:v>1970</c:v>
                </c:pt>
                <c:pt idx="121">
                  <c:v>1971</c:v>
                </c:pt>
                <c:pt idx="122">
                  <c:v>1972</c:v>
                </c:pt>
                <c:pt idx="123">
                  <c:v>1973</c:v>
                </c:pt>
                <c:pt idx="124">
                  <c:v>1974</c:v>
                </c:pt>
                <c:pt idx="125">
                  <c:v>1975</c:v>
                </c:pt>
                <c:pt idx="126">
                  <c:v>1976</c:v>
                </c:pt>
                <c:pt idx="127">
                  <c:v>1977</c:v>
                </c:pt>
                <c:pt idx="128">
                  <c:v>1978</c:v>
                </c:pt>
                <c:pt idx="129">
                  <c:v>1979</c:v>
                </c:pt>
                <c:pt idx="130">
                  <c:v>1980</c:v>
                </c:pt>
                <c:pt idx="131">
                  <c:v>1981</c:v>
                </c:pt>
                <c:pt idx="132">
                  <c:v>1982</c:v>
                </c:pt>
                <c:pt idx="133">
                  <c:v>1983</c:v>
                </c:pt>
                <c:pt idx="134">
                  <c:v>1984</c:v>
                </c:pt>
                <c:pt idx="135">
                  <c:v>1985</c:v>
                </c:pt>
                <c:pt idx="136">
                  <c:v>1986</c:v>
                </c:pt>
                <c:pt idx="137">
                  <c:v>1987</c:v>
                </c:pt>
                <c:pt idx="138">
                  <c:v>1988</c:v>
                </c:pt>
                <c:pt idx="139">
                  <c:v>1989</c:v>
                </c:pt>
                <c:pt idx="140">
                  <c:v>1990</c:v>
                </c:pt>
                <c:pt idx="141">
                  <c:v>1991</c:v>
                </c:pt>
                <c:pt idx="142">
                  <c:v>1992</c:v>
                </c:pt>
                <c:pt idx="143">
                  <c:v>1993</c:v>
                </c:pt>
                <c:pt idx="144">
                  <c:v>1994</c:v>
                </c:pt>
                <c:pt idx="145">
                  <c:v>1995</c:v>
                </c:pt>
                <c:pt idx="146">
                  <c:v>1996</c:v>
                </c:pt>
                <c:pt idx="147">
                  <c:v>1997</c:v>
                </c:pt>
                <c:pt idx="148">
                  <c:v>1998</c:v>
                </c:pt>
                <c:pt idx="149">
                  <c:v>1999</c:v>
                </c:pt>
                <c:pt idx="150">
                  <c:v>2000</c:v>
                </c:pt>
                <c:pt idx="151">
                  <c:v>2001</c:v>
                </c:pt>
                <c:pt idx="152">
                  <c:v>2002</c:v>
                </c:pt>
                <c:pt idx="153">
                  <c:v>2003</c:v>
                </c:pt>
                <c:pt idx="154">
                  <c:v>2004</c:v>
                </c:pt>
                <c:pt idx="155">
                  <c:v>2005</c:v>
                </c:pt>
                <c:pt idx="156">
                  <c:v>2006</c:v>
                </c:pt>
                <c:pt idx="157">
                  <c:v>2007</c:v>
                </c:pt>
                <c:pt idx="158">
                  <c:v>2008</c:v>
                </c:pt>
                <c:pt idx="159">
                  <c:v>2009</c:v>
                </c:pt>
                <c:pt idx="160">
                  <c:v>2010</c:v>
                </c:pt>
                <c:pt idx="161">
                  <c:v>2011</c:v>
                </c:pt>
                <c:pt idx="162">
                  <c:v>2012</c:v>
                </c:pt>
                <c:pt idx="163">
                  <c:v>2013</c:v>
                </c:pt>
                <c:pt idx="164">
                  <c:v>2014</c:v>
                </c:pt>
              </c:numCache>
            </c:numRef>
          </c:cat>
          <c:val>
            <c:numRef>
              <c:f>List1!$D$51:$D$215</c:f>
              <c:numCache>
                <c:formatCode>0</c:formatCode>
                <c:ptCount val="165"/>
                <c:pt idx="0">
                  <c:v>683</c:v>
                </c:pt>
                <c:pt idx="1">
                  <c:v>682</c:v>
                </c:pt>
                <c:pt idx="2">
                  <c:v>649</c:v>
                </c:pt>
                <c:pt idx="3">
                  <c:v>568</c:v>
                </c:pt>
                <c:pt idx="4">
                  <c:v>529</c:v>
                </c:pt>
                <c:pt idx="5">
                  <c:v>727</c:v>
                </c:pt>
                <c:pt idx="6">
                  <c:v>717</c:v>
                </c:pt>
                <c:pt idx="7">
                  <c:v>589</c:v>
                </c:pt>
                <c:pt idx="8">
                  <c:v>677</c:v>
                </c:pt>
                <c:pt idx="9">
                  <c:v>526</c:v>
                </c:pt>
                <c:pt idx="10">
                  <c:v>559</c:v>
                </c:pt>
                <c:pt idx="11">
                  <c:v>553</c:v>
                </c:pt>
                <c:pt idx="12">
                  <c:v>638</c:v>
                </c:pt>
                <c:pt idx="13">
                  <c:v>800</c:v>
                </c:pt>
                <c:pt idx="14">
                  <c:v>563</c:v>
                </c:pt>
                <c:pt idx="15">
                  <c:v>608</c:v>
                </c:pt>
                <c:pt idx="16">
                  <c:v>597</c:v>
                </c:pt>
                <c:pt idx="17">
                  <c:v>564</c:v>
                </c:pt>
                <c:pt idx="18">
                  <c:v>654</c:v>
                </c:pt>
                <c:pt idx="19">
                  <c:v>604</c:v>
                </c:pt>
                <c:pt idx="20">
                  <c:v>569</c:v>
                </c:pt>
                <c:pt idx="21">
                  <c:v>717</c:v>
                </c:pt>
                <c:pt idx="22">
                  <c:v>684</c:v>
                </c:pt>
                <c:pt idx="23">
                  <c:v>661</c:v>
                </c:pt>
                <c:pt idx="24">
                  <c:v>653</c:v>
                </c:pt>
                <c:pt idx="25">
                  <c:v>695</c:v>
                </c:pt>
                <c:pt idx="26">
                  <c:v>738</c:v>
                </c:pt>
                <c:pt idx="27">
                  <c:v>594</c:v>
                </c:pt>
                <c:pt idx="28">
                  <c:v>700</c:v>
                </c:pt>
                <c:pt idx="29">
                  <c:v>567</c:v>
                </c:pt>
                <c:pt idx="30">
                  <c:v>624</c:v>
                </c:pt>
                <c:pt idx="31">
                  <c:v>586</c:v>
                </c:pt>
                <c:pt idx="32">
                  <c:v>685</c:v>
                </c:pt>
                <c:pt idx="33">
                  <c:v>579</c:v>
                </c:pt>
                <c:pt idx="34">
                  <c:v>723</c:v>
                </c:pt>
                <c:pt idx="35">
                  <c:v>638</c:v>
                </c:pt>
                <c:pt idx="36">
                  <c:v>743</c:v>
                </c:pt>
                <c:pt idx="37">
                  <c:v>637</c:v>
                </c:pt>
                <c:pt idx="38">
                  <c:v>660</c:v>
                </c:pt>
                <c:pt idx="39">
                  <c:v>555</c:v>
                </c:pt>
                <c:pt idx="40">
                  <c:v>643</c:v>
                </c:pt>
                <c:pt idx="41">
                  <c:v>725</c:v>
                </c:pt>
                <c:pt idx="42">
                  <c:v>678</c:v>
                </c:pt>
                <c:pt idx="43">
                  <c:v>744</c:v>
                </c:pt>
                <c:pt idx="44">
                  <c:v>636</c:v>
                </c:pt>
                <c:pt idx="45">
                  <c:v>706</c:v>
                </c:pt>
                <c:pt idx="46">
                  <c:v>723</c:v>
                </c:pt>
                <c:pt idx="47">
                  <c:v>636</c:v>
                </c:pt>
                <c:pt idx="48">
                  <c:v>627</c:v>
                </c:pt>
                <c:pt idx="49">
                  <c:v>777</c:v>
                </c:pt>
                <c:pt idx="50">
                  <c:v>602</c:v>
                </c:pt>
                <c:pt idx="51">
                  <c:v>649</c:v>
                </c:pt>
                <c:pt idx="52">
                  <c:v>696</c:v>
                </c:pt>
                <c:pt idx="53">
                  <c:v>661</c:v>
                </c:pt>
                <c:pt idx="54">
                  <c:v>550</c:v>
                </c:pt>
                <c:pt idx="55">
                  <c:v>721</c:v>
                </c:pt>
                <c:pt idx="56">
                  <c:v>835</c:v>
                </c:pt>
                <c:pt idx="57">
                  <c:v>591</c:v>
                </c:pt>
                <c:pt idx="58">
                  <c:v>745</c:v>
                </c:pt>
                <c:pt idx="59">
                  <c:v>655</c:v>
                </c:pt>
                <c:pt idx="60">
                  <c:v>656</c:v>
                </c:pt>
                <c:pt idx="61">
                  <c:v>825</c:v>
                </c:pt>
                <c:pt idx="62">
                  <c:v>754</c:v>
                </c:pt>
                <c:pt idx="63">
                  <c:v>589</c:v>
                </c:pt>
                <c:pt idx="64">
                  <c:v>663</c:v>
                </c:pt>
                <c:pt idx="65">
                  <c:v>758</c:v>
                </c:pt>
                <c:pt idx="66">
                  <c:v>689</c:v>
                </c:pt>
                <c:pt idx="67">
                  <c:v>534</c:v>
                </c:pt>
                <c:pt idx="68">
                  <c:v>721</c:v>
                </c:pt>
                <c:pt idx="69">
                  <c:v>690</c:v>
                </c:pt>
                <c:pt idx="70">
                  <c:v>619</c:v>
                </c:pt>
                <c:pt idx="71">
                  <c:v>718</c:v>
                </c:pt>
                <c:pt idx="72">
                  <c:v>761</c:v>
                </c:pt>
                <c:pt idx="73">
                  <c:v>651</c:v>
                </c:pt>
                <c:pt idx="74">
                  <c:v>643</c:v>
                </c:pt>
                <c:pt idx="75">
                  <c:v>660</c:v>
                </c:pt>
                <c:pt idx="76">
                  <c:v>724</c:v>
                </c:pt>
                <c:pt idx="77">
                  <c:v>690</c:v>
                </c:pt>
                <c:pt idx="78">
                  <c:v>547</c:v>
                </c:pt>
                <c:pt idx="79">
                  <c:v>581</c:v>
                </c:pt>
                <c:pt idx="80">
                  <c:v>627</c:v>
                </c:pt>
                <c:pt idx="81">
                  <c:v>702</c:v>
                </c:pt>
                <c:pt idx="82">
                  <c:v>711</c:v>
                </c:pt>
                <c:pt idx="83">
                  <c:v>785</c:v>
                </c:pt>
                <c:pt idx="84">
                  <c:v>750</c:v>
                </c:pt>
                <c:pt idx="85">
                  <c:v>846</c:v>
                </c:pt>
                <c:pt idx="86">
                  <c:v>727</c:v>
                </c:pt>
                <c:pt idx="87">
                  <c:v>835</c:v>
                </c:pt>
                <c:pt idx="88">
                  <c:v>574</c:v>
                </c:pt>
                <c:pt idx="89">
                  <c:v>552</c:v>
                </c:pt>
                <c:pt idx="90">
                  <c:v>737</c:v>
                </c:pt>
                <c:pt idx="91">
                  <c:v>719</c:v>
                </c:pt>
                <c:pt idx="92">
                  <c:v>695</c:v>
                </c:pt>
                <c:pt idx="93">
                  <c:v>543</c:v>
                </c:pt>
                <c:pt idx="94">
                  <c:v>683</c:v>
                </c:pt>
                <c:pt idx="95">
                  <c:v>651</c:v>
                </c:pt>
                <c:pt idx="96">
                  <c:v>672</c:v>
                </c:pt>
                <c:pt idx="97">
                  <c:v>585</c:v>
                </c:pt>
                <c:pt idx="98">
                  <c:v>699</c:v>
                </c:pt>
                <c:pt idx="99">
                  <c:v>528</c:v>
                </c:pt>
                <c:pt idx="100">
                  <c:v>729</c:v>
                </c:pt>
                <c:pt idx="101">
                  <c:v>680</c:v>
                </c:pt>
                <c:pt idx="102">
                  <c:v>669</c:v>
                </c:pt>
                <c:pt idx="103">
                  <c:v>648</c:v>
                </c:pt>
                <c:pt idx="104">
                  <c:v>739</c:v>
                </c:pt>
                <c:pt idx="105">
                  <c:v>566</c:v>
                </c:pt>
                <c:pt idx="106">
                  <c:v>749</c:v>
                </c:pt>
                <c:pt idx="107">
                  <c:v>641</c:v>
                </c:pt>
                <c:pt idx="108">
                  <c:v>671</c:v>
                </c:pt>
                <c:pt idx="109">
                  <c:v>599</c:v>
                </c:pt>
                <c:pt idx="110">
                  <c:v>668</c:v>
                </c:pt>
                <c:pt idx="111">
                  <c:v>751</c:v>
                </c:pt>
                <c:pt idx="112">
                  <c:v>776</c:v>
                </c:pt>
                <c:pt idx="113">
                  <c:v>675</c:v>
                </c:pt>
                <c:pt idx="114">
                  <c:v>681</c:v>
                </c:pt>
                <c:pt idx="115">
                  <c:v>580</c:v>
                </c:pt>
                <c:pt idx="116">
                  <c:v>720</c:v>
                </c:pt>
                <c:pt idx="117">
                  <c:v>574</c:v>
                </c:pt>
                <c:pt idx="118">
                  <c:v>608</c:v>
                </c:pt>
                <c:pt idx="119">
                  <c:v>558</c:v>
                </c:pt>
                <c:pt idx="120">
                  <c:v>712</c:v>
                </c:pt>
                <c:pt idx="121">
                  <c:v>618</c:v>
                </c:pt>
                <c:pt idx="122">
                  <c:v>626</c:v>
                </c:pt>
                <c:pt idx="123">
                  <c:v>791</c:v>
                </c:pt>
                <c:pt idx="124">
                  <c:v>584</c:v>
                </c:pt>
                <c:pt idx="125">
                  <c:v>723</c:v>
                </c:pt>
                <c:pt idx="126">
                  <c:v>682</c:v>
                </c:pt>
                <c:pt idx="127">
                  <c:v>731</c:v>
                </c:pt>
                <c:pt idx="128">
                  <c:v>565</c:v>
                </c:pt>
                <c:pt idx="129">
                  <c:v>565</c:v>
                </c:pt>
                <c:pt idx="130">
                  <c:v>640</c:v>
                </c:pt>
                <c:pt idx="131">
                  <c:v>731</c:v>
                </c:pt>
                <c:pt idx="132">
                  <c:v>674</c:v>
                </c:pt>
                <c:pt idx="133">
                  <c:v>755</c:v>
                </c:pt>
                <c:pt idx="134">
                  <c:v>684</c:v>
                </c:pt>
                <c:pt idx="135">
                  <c:v>576</c:v>
                </c:pt>
                <c:pt idx="136">
                  <c:v>606</c:v>
                </c:pt>
                <c:pt idx="137">
                  <c:v>602</c:v>
                </c:pt>
                <c:pt idx="138">
                  <c:v>598</c:v>
                </c:pt>
                <c:pt idx="139">
                  <c:v>643</c:v>
                </c:pt>
                <c:pt idx="140">
                  <c:v>618</c:v>
                </c:pt>
                <c:pt idx="141">
                  <c:v>721</c:v>
                </c:pt>
                <c:pt idx="142">
                  <c:v>715</c:v>
                </c:pt>
                <c:pt idx="143">
                  <c:v>745</c:v>
                </c:pt>
                <c:pt idx="144">
                  <c:v>660</c:v>
                </c:pt>
                <c:pt idx="145">
                  <c:v>631</c:v>
                </c:pt>
                <c:pt idx="146">
                  <c:v>650</c:v>
                </c:pt>
                <c:pt idx="147">
                  <c:v>766</c:v>
                </c:pt>
                <c:pt idx="148">
                  <c:v>795</c:v>
                </c:pt>
                <c:pt idx="149">
                  <c:v>545</c:v>
                </c:pt>
                <c:pt idx="150">
                  <c:v>654</c:v>
                </c:pt>
                <c:pt idx="151">
                  <c:v>679</c:v>
                </c:pt>
                <c:pt idx="152">
                  <c:v>673</c:v>
                </c:pt>
                <c:pt idx="153">
                  <c:v>694</c:v>
                </c:pt>
                <c:pt idx="154">
                  <c:v>600</c:v>
                </c:pt>
                <c:pt idx="155">
                  <c:v>731</c:v>
                </c:pt>
                <c:pt idx="156">
                  <c:v>810</c:v>
                </c:pt>
                <c:pt idx="157">
                  <c:v>755</c:v>
                </c:pt>
                <c:pt idx="158">
                  <c:v>619</c:v>
                </c:pt>
                <c:pt idx="159">
                  <c:v>744</c:v>
                </c:pt>
                <c:pt idx="160">
                  <c:v>867</c:v>
                </c:pt>
                <c:pt idx="161">
                  <c:v>627</c:v>
                </c:pt>
                <c:pt idx="162">
                  <c:v>689</c:v>
                </c:pt>
                <c:pt idx="163">
                  <c:v>727</c:v>
                </c:pt>
                <c:pt idx="164">
                  <c:v>657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96"/>
        <c:axId val="132513152"/>
        <c:axId val="132560384"/>
      </c:barChart>
      <c:catAx>
        <c:axId val="132513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smtClean="0">
                    <a:solidFill>
                      <a:schemeClr val="tx1"/>
                    </a:solidFill>
                    <a:latin typeface="Georgia" panose="02040502050405020303" pitchFamily="18" charset="0"/>
                  </a:rPr>
                  <a:t>rok</a:t>
                </a:r>
                <a:endParaRPr lang="cs-CZ" dirty="0">
                  <a:solidFill>
                    <a:schemeClr val="tx1"/>
                  </a:solidFill>
                  <a:latin typeface="Georgia" panose="02040502050405020303" pitchFamily="18" charset="0"/>
                </a:endParaRPr>
              </a:p>
            </c:rich>
          </c:tx>
          <c:layout>
            <c:manualLayout>
              <c:xMode val="edge"/>
              <c:yMode val="edge"/>
              <c:x val="0.4248883019000429"/>
              <c:y val="0.8360591961208274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2560384"/>
        <c:crosses val="autoZero"/>
        <c:auto val="1"/>
        <c:lblAlgn val="ctr"/>
        <c:lblOffset val="100"/>
        <c:tickLblSkip val="20"/>
        <c:noMultiLvlLbl val="0"/>
      </c:catAx>
      <c:valAx>
        <c:axId val="132560384"/>
        <c:scaling>
          <c:orientation val="minMax"/>
          <c:max val="9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b="0" dirty="0" smtClean="0">
                    <a:latin typeface="Georgia" panose="02040502050405020303" pitchFamily="18" charset="0"/>
                  </a:rPr>
                  <a:t>Srážky </a:t>
                </a:r>
                <a:r>
                  <a:rPr lang="cs-CZ" sz="1600" b="0" dirty="0">
                    <a:latin typeface="Georgia" panose="02040502050405020303" pitchFamily="18" charset="0"/>
                  </a:rPr>
                  <a:t>(mm)</a:t>
                </a:r>
              </a:p>
            </c:rich>
          </c:tx>
          <c:layout>
            <c:manualLayout>
              <c:xMode val="edge"/>
              <c:yMode val="edge"/>
              <c:x val="1.1408830100831472E-2"/>
              <c:y val="0.1337191732179087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out"/>
        <c:minorTickMark val="none"/>
        <c:tickLblPos val="nextTo"/>
        <c:spPr>
          <a:noFill/>
          <a:ln w="9525"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2513152"/>
        <c:crosses val="autoZero"/>
        <c:crossBetween val="between"/>
        <c:majorUnit val="10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cs-CZ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C5218-BA23-4A05-B85C-C0A99BAF81E7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0A363-EF5A-4E5F-B3FF-E171B9B8CA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08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17CD13-E5E5-469C-BAD0-F0AD005985A5}" type="slidenum">
              <a:rPr lang="en-US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en-US" dirty="0" err="1" smtClean="0">
                <a:latin typeface="Arial" charset="0"/>
              </a:rPr>
              <a:t>Statistically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significant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trends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toward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drier</a:t>
            </a:r>
            <a:r>
              <a:rPr lang="cs-CZ" altLang="en-US" dirty="0" smtClean="0">
                <a:latin typeface="Arial" charset="0"/>
              </a:rPr>
              <a:t> and </a:t>
            </a:r>
            <a:r>
              <a:rPr lang="cs-CZ" altLang="en-US" dirty="0" err="1" smtClean="0">
                <a:latin typeface="Arial" charset="0"/>
              </a:rPr>
              <a:t>wetter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soil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conditions</a:t>
            </a:r>
            <a:r>
              <a:rPr lang="cs-CZ" altLang="en-US" dirty="0" smtClean="0">
                <a:latin typeface="Arial" charset="0"/>
              </a:rPr>
              <a:t> in </a:t>
            </a:r>
            <a:r>
              <a:rPr lang="cs-CZ" altLang="en-US" dirty="0" err="1" smtClean="0">
                <a:latin typeface="Arial" charset="0"/>
              </a:rPr>
              <a:t>the</a:t>
            </a:r>
            <a:r>
              <a:rPr lang="cs-CZ" altLang="en-US" dirty="0" smtClean="0">
                <a:latin typeface="Arial" charset="0"/>
              </a:rPr>
              <a:t> 1961-2012 period </a:t>
            </a:r>
            <a:r>
              <a:rPr lang="cs-CZ" altLang="en-US" dirty="0" err="1" smtClean="0">
                <a:latin typeface="Arial" charset="0"/>
              </a:rPr>
              <a:t>expressed</a:t>
            </a:r>
            <a:r>
              <a:rPr lang="cs-CZ" altLang="en-US" dirty="0" smtClean="0">
                <a:latin typeface="Arial" charset="0"/>
              </a:rPr>
              <a:t> by </a:t>
            </a:r>
            <a:r>
              <a:rPr lang="cs-CZ" altLang="en-US" dirty="0" err="1" smtClean="0">
                <a:latin typeface="Arial" charset="0"/>
              </a:rPr>
              <a:t>Spearman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correlation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coefficient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for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each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month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of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the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growing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season</a:t>
            </a:r>
            <a:r>
              <a:rPr lang="cs-CZ" altLang="en-US" dirty="0" smtClean="0">
                <a:latin typeface="Arial" charset="0"/>
              </a:rPr>
              <a:t> (</a:t>
            </a:r>
            <a:r>
              <a:rPr lang="cs-CZ" altLang="en-US" dirty="0" err="1" smtClean="0">
                <a:latin typeface="Arial" charset="0"/>
              </a:rPr>
              <a:t>april</a:t>
            </a:r>
            <a:r>
              <a:rPr lang="cs-CZ" altLang="en-US" dirty="0" smtClean="0">
                <a:latin typeface="Arial" charset="0"/>
              </a:rPr>
              <a:t> – </a:t>
            </a:r>
            <a:r>
              <a:rPr lang="cs-CZ" altLang="en-US" dirty="0" err="1" smtClean="0">
                <a:latin typeface="Arial" charset="0"/>
              </a:rPr>
              <a:t>september</a:t>
            </a:r>
            <a:r>
              <a:rPr lang="cs-CZ" altLang="en-US" dirty="0" smtClean="0">
                <a:latin typeface="Arial" charset="0"/>
              </a:rPr>
              <a:t>). </a:t>
            </a:r>
            <a:r>
              <a:rPr lang="cs-CZ" altLang="en-US" dirty="0" err="1" smtClean="0">
                <a:latin typeface="Arial" charset="0"/>
              </a:rPr>
              <a:t>Yellow</a:t>
            </a:r>
            <a:r>
              <a:rPr lang="cs-CZ" altLang="en-US" dirty="0" smtClean="0">
                <a:latin typeface="Arial" charset="0"/>
              </a:rPr>
              <a:t> – </a:t>
            </a:r>
            <a:r>
              <a:rPr lang="cs-CZ" altLang="en-US" dirty="0" err="1" smtClean="0">
                <a:latin typeface="Arial" charset="0"/>
              </a:rPr>
              <a:t>red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colors</a:t>
            </a:r>
            <a:r>
              <a:rPr lang="cs-CZ" altLang="en-US" dirty="0" smtClean="0">
                <a:latin typeface="Arial" charset="0"/>
              </a:rPr>
              <a:t> express </a:t>
            </a:r>
            <a:r>
              <a:rPr lang="cs-CZ" altLang="en-US" dirty="0" err="1" smtClean="0">
                <a:latin typeface="Arial" charset="0"/>
              </a:rPr>
              <a:t>drying</a:t>
            </a:r>
            <a:r>
              <a:rPr lang="cs-CZ" altLang="en-US" dirty="0" smtClean="0">
                <a:latin typeface="Arial" charset="0"/>
              </a:rPr>
              <a:t> (</a:t>
            </a:r>
            <a:r>
              <a:rPr lang="cs-CZ" altLang="en-US" dirty="0" err="1" smtClean="0">
                <a:latin typeface="Arial" charset="0"/>
              </a:rPr>
              <a:t>or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decrease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of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soil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water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content</a:t>
            </a:r>
            <a:r>
              <a:rPr lang="cs-CZ" altLang="en-US" dirty="0" smtClean="0">
                <a:latin typeface="Arial" charset="0"/>
              </a:rPr>
              <a:t>) and blue </a:t>
            </a:r>
            <a:r>
              <a:rPr lang="cs-CZ" altLang="en-US" dirty="0" err="1" smtClean="0">
                <a:latin typeface="Arial" charset="0"/>
              </a:rPr>
              <a:t>colors</a:t>
            </a:r>
            <a:r>
              <a:rPr lang="cs-CZ" altLang="en-US" dirty="0" smtClean="0">
                <a:latin typeface="Arial" charset="0"/>
              </a:rPr>
              <a:t> express more </a:t>
            </a:r>
            <a:r>
              <a:rPr lang="cs-CZ" altLang="en-US" dirty="0" err="1" smtClean="0">
                <a:latin typeface="Arial" charset="0"/>
              </a:rPr>
              <a:t>water</a:t>
            </a:r>
            <a:r>
              <a:rPr lang="cs-CZ" altLang="en-US" dirty="0" smtClean="0">
                <a:latin typeface="Arial" charset="0"/>
              </a:rPr>
              <a:t> in </a:t>
            </a:r>
            <a:r>
              <a:rPr lang="cs-CZ" altLang="en-US" dirty="0" err="1" smtClean="0">
                <a:latin typeface="Arial" charset="0"/>
              </a:rPr>
              <a:t>the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soil</a:t>
            </a:r>
            <a:r>
              <a:rPr lang="cs-CZ" altLang="en-US" dirty="0" smtClean="0">
                <a:latin typeface="Arial" charset="0"/>
              </a:rPr>
              <a:t> (</a:t>
            </a:r>
            <a:r>
              <a:rPr lang="cs-CZ" altLang="en-US" dirty="0" err="1" smtClean="0">
                <a:latin typeface="Arial" charset="0"/>
              </a:rPr>
              <a:t>or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increase</a:t>
            </a:r>
            <a:r>
              <a:rPr lang="cs-CZ" altLang="en-US" dirty="0" smtClean="0">
                <a:latin typeface="Arial" charset="0"/>
              </a:rPr>
              <a:t> in </a:t>
            </a:r>
            <a:r>
              <a:rPr lang="cs-CZ" altLang="en-US" dirty="0" err="1" smtClean="0">
                <a:latin typeface="Arial" charset="0"/>
              </a:rPr>
              <a:t>available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soil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water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content</a:t>
            </a:r>
            <a:r>
              <a:rPr lang="cs-CZ" altLang="en-US" dirty="0" smtClean="0">
                <a:latin typeface="Arial" charset="0"/>
              </a:rPr>
              <a:t>). </a:t>
            </a:r>
            <a:r>
              <a:rPr lang="cs-CZ" altLang="en-US" dirty="0" err="1" smtClean="0">
                <a:latin typeface="Arial" charset="0"/>
              </a:rPr>
              <a:t>White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areas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indicate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statisticaly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insignificant</a:t>
            </a:r>
            <a:r>
              <a:rPr lang="cs-CZ" altLang="en-US" dirty="0" smtClean="0">
                <a:latin typeface="Arial" charset="0"/>
              </a:rPr>
              <a:t> </a:t>
            </a:r>
            <a:r>
              <a:rPr lang="cs-CZ" altLang="en-US" dirty="0" err="1" smtClean="0">
                <a:latin typeface="Arial" charset="0"/>
              </a:rPr>
              <a:t>trends</a:t>
            </a:r>
            <a:r>
              <a:rPr lang="cs-CZ" altLang="en-US" dirty="0" smtClean="0">
                <a:latin typeface="Arial" charset="0"/>
              </a:rPr>
              <a:t>.</a:t>
            </a:r>
            <a:endParaRPr lang="en-US" altLang="en-US" dirty="0" smtClean="0">
              <a:latin typeface="Arial" charset="0"/>
            </a:endParaRPr>
          </a:p>
        </p:txBody>
      </p:sp>
      <p:sp>
        <p:nvSpPr>
          <p:cNvPr id="686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A62658-45BD-4D83-AE1A-461BE1CC705A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  <p:sp>
        <p:nvSpPr>
          <p:cNvPr id="747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682CEA-66D6-4C4B-B465-2340789B83E9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 smtClean="0"/>
          </a:p>
        </p:txBody>
      </p:sp>
      <p:sp>
        <p:nvSpPr>
          <p:cNvPr id="798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739C18-047D-4E37-8BED-D0D19D6936E7}" type="slidenum">
              <a:rPr lang="en-US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0671-693B-4B42-A866-67396A3ECB46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85D-E394-4E4D-AC20-26601B56E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87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0671-693B-4B42-A866-67396A3ECB46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85D-E394-4E4D-AC20-26601B56E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05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0671-693B-4B42-A866-67396A3ECB46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85D-E394-4E4D-AC20-26601B56E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61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0671-693B-4B42-A866-67396A3ECB46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85D-E394-4E4D-AC20-26601B56E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80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0671-693B-4B42-A866-67396A3ECB46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85D-E394-4E4D-AC20-26601B56E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0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0671-693B-4B42-A866-67396A3ECB46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85D-E394-4E4D-AC20-26601B56E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775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0671-693B-4B42-A866-67396A3ECB46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85D-E394-4E4D-AC20-26601B56E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488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0671-693B-4B42-A866-67396A3ECB46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85D-E394-4E4D-AC20-26601B56E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450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0671-693B-4B42-A866-67396A3ECB46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85D-E394-4E4D-AC20-26601B56E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97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0671-693B-4B42-A866-67396A3ECB46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85D-E394-4E4D-AC20-26601B56E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34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0671-693B-4B42-A866-67396A3ECB46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3885D-E394-4E4D-AC20-26601B56E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14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F0671-693B-4B42-A866-67396A3ECB46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885D-E394-4E4D-AC20-26601B56E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4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D:\Dokumenty\práce_2\Intersucho\DOTAZNÍKY\KOMUNIKACE\SETKÁNÍ\Vrchlabí_listopad 2015\obrázek_sucha rep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5876"/>
            <a:ext cx="6714777" cy="461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ovéPole 3"/>
          <p:cNvSpPr txBox="1">
            <a:spLocks noChangeArrowheads="1"/>
          </p:cNvSpPr>
          <p:nvPr/>
        </p:nvSpPr>
        <p:spPr bwMode="auto">
          <a:xfrm>
            <a:off x="17463" y="4631062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cs-CZ" sz="2800" dirty="0">
                <a:latin typeface="Georgia" panose="02040502050405020303" pitchFamily="18" charset="0"/>
              </a:rPr>
              <a:t>Nástroje pro monitoring sucha a včasnou výstrahu – intersucho.cz a klimatickazmena.cz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 smtClean="0">
              <a:latin typeface="Georg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Georg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 smtClean="0">
              <a:latin typeface="Georg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smtClean="0">
                <a:latin typeface="Georgia" pitchFamily="18" charset="0"/>
              </a:rPr>
              <a:t>Lenka Bartošová</a:t>
            </a:r>
            <a:endParaRPr lang="cs-CZ" altLang="cs-CZ" sz="1600" dirty="0">
              <a:latin typeface="Georg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Georgia" pitchFamily="18" charset="0"/>
              </a:rPr>
              <a:t>Mendelova univerzita v Brně, </a:t>
            </a:r>
            <a:r>
              <a:rPr lang="cs-CZ" altLang="cs-CZ" sz="1400" dirty="0" smtClean="0">
                <a:latin typeface="Georgia" pitchFamily="18" charset="0"/>
              </a:rPr>
              <a:t>Ústav výzkumu </a:t>
            </a:r>
            <a:r>
              <a:rPr lang="cs-CZ" altLang="cs-CZ" sz="1400" dirty="0">
                <a:latin typeface="Georgia" pitchFamily="18" charset="0"/>
              </a:rPr>
              <a:t>globální změny AV ČR 	</a:t>
            </a:r>
            <a:r>
              <a:rPr lang="cs-CZ" altLang="cs-CZ" sz="1400" dirty="0" smtClean="0">
                <a:latin typeface="Georgia" pitchFamily="18" charset="0"/>
              </a:rPr>
              <a:t>                          Havlíčkův Brod, 16. 3. 2016              </a:t>
            </a:r>
            <a:endParaRPr lang="cs-CZ" altLang="cs-CZ" sz="1400" dirty="0">
              <a:latin typeface="Georgia" pitchFamily="18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6899406" y="70582"/>
            <a:ext cx="2099429" cy="3842010"/>
            <a:chOff x="6899406" y="70582"/>
            <a:chExt cx="2099429" cy="3842010"/>
          </a:xfrm>
        </p:grpSpPr>
        <p:pic>
          <p:nvPicPr>
            <p:cNvPr id="1026" name="Picture 2" descr="D:\Dokumenty\práce_2\konference\16\Uherské Hradiště\tavgYear_1981-201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406" y="70582"/>
              <a:ext cx="2099428" cy="1203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D:\Dokumenty\práce_2\konference\16\Uherské Hradiště\tavgYear_HadGEM_2041-2060_RCP4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406" y="1380854"/>
              <a:ext cx="2099428" cy="1203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:\Dokumenty\práce_2\konference\16\Uherské Hradiště\tavgYear_HadGEM_2081-2100_RCP4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407" y="2708920"/>
              <a:ext cx="2099428" cy="1203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43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Přímá spojovací čára 10"/>
          <p:cNvCxnSpPr/>
          <p:nvPr/>
        </p:nvCxnSpPr>
        <p:spPr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dnadpis 2"/>
          <p:cNvSpPr txBox="1">
            <a:spLocks/>
          </p:cNvSpPr>
          <p:nvPr/>
        </p:nvSpPr>
        <p:spPr bwMode="auto">
          <a:xfrm>
            <a:off x="179388" y="1052513"/>
            <a:ext cx="871378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14400" indent="-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Font typeface="Arial" charset="0"/>
              <a:buNone/>
              <a:defRPr/>
            </a:pPr>
            <a:endParaRPr lang="cs-CZ" altLang="cs-CZ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>
              <a:defRPr/>
            </a:pPr>
            <a:r>
              <a:rPr lang="cs-CZ" altLang="cs-CZ" dirty="0" smtClean="0">
                <a:latin typeface="Georgia" pitchFamily="18" charset="0"/>
              </a:rPr>
              <a:t>Od roku 2012</a:t>
            </a:r>
          </a:p>
          <a:p>
            <a:pPr lvl="1">
              <a:buFont typeface="Arial" charset="0"/>
              <a:buChar char="•"/>
              <a:defRPr/>
            </a:pPr>
            <a:r>
              <a:rPr lang="cs-CZ" altLang="cs-CZ" sz="2400" dirty="0" smtClean="0">
                <a:latin typeface="Georgia" pitchFamily="18" charset="0"/>
              </a:rPr>
              <a:t>500 x 500 m</a:t>
            </a:r>
          </a:p>
          <a:p>
            <a:pPr lvl="1">
              <a:buFont typeface="Arial" charset="0"/>
              <a:buChar char="•"/>
              <a:defRPr/>
            </a:pPr>
            <a:r>
              <a:rPr lang="cs-CZ" altLang="cs-CZ" sz="2400" dirty="0" smtClean="0">
                <a:latin typeface="Georgia" pitchFamily="18" charset="0"/>
              </a:rPr>
              <a:t>Jde na úroveň okresů a katastrů</a:t>
            </a:r>
          </a:p>
          <a:p>
            <a:pPr lvl="1">
              <a:buFont typeface="Arial" charset="0"/>
              <a:buChar char="•"/>
              <a:defRPr/>
            </a:pPr>
            <a:r>
              <a:rPr lang="cs-CZ" altLang="cs-CZ" sz="2400" dirty="0" smtClean="0">
                <a:latin typeface="Georgia" pitchFamily="18" charset="0"/>
              </a:rPr>
              <a:t>Dvě půdní hloubky (0-40 cm  40-100 cm)</a:t>
            </a:r>
          </a:p>
          <a:p>
            <a:pPr lvl="1">
              <a:buFont typeface="Arial" charset="0"/>
              <a:buChar char="•"/>
              <a:defRPr/>
            </a:pPr>
            <a:r>
              <a:rPr lang="cs-CZ" altLang="cs-CZ" sz="2400" dirty="0" smtClean="0">
                <a:latin typeface="Georgia" pitchFamily="18" charset="0"/>
              </a:rPr>
              <a:t>Mapy aktualizovány jedenkrát týdně (vždy v pondělí)</a:t>
            </a:r>
          </a:p>
          <a:p>
            <a:pPr lvl="1">
              <a:buFont typeface="Arial" charset="0"/>
              <a:buChar char="•"/>
              <a:defRPr/>
            </a:pPr>
            <a:r>
              <a:rPr lang="cs-CZ" altLang="cs-CZ" sz="2400" dirty="0" smtClean="0">
                <a:latin typeface="Georgia" pitchFamily="18" charset="0"/>
              </a:rPr>
              <a:t>Mapy předpovědi – aktualizovány každých 24 hodin</a:t>
            </a:r>
          </a:p>
          <a:p>
            <a:pPr lvl="1">
              <a:buFont typeface="Arial" charset="0"/>
              <a:buChar char="•"/>
              <a:defRPr/>
            </a:pPr>
            <a:endParaRPr lang="cs-CZ" altLang="cs-CZ" sz="2400" dirty="0" smtClean="0">
              <a:latin typeface="Georgia" pitchFamily="18" charset="0"/>
            </a:endParaRPr>
          </a:p>
          <a:p>
            <a:pPr>
              <a:defRPr/>
            </a:pPr>
            <a:r>
              <a:rPr lang="cs-CZ" altLang="cs-CZ" dirty="0" smtClean="0">
                <a:latin typeface="Georgia" pitchFamily="18" charset="0"/>
              </a:rPr>
              <a:t>Všechny mapy – volně ke stažení</a:t>
            </a:r>
          </a:p>
        </p:txBody>
      </p:sp>
      <p:grpSp>
        <p:nvGrpSpPr>
          <p:cNvPr id="24580" name="Skupina 11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24581" name="Skupina 13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16" name="Přímá spojnice 15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582" name="TextovéPole 14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>
                  <a:latin typeface="Georgia" pitchFamily="18" charset="0"/>
                </a:rPr>
                <a:t>ISSS – www.intersucho.cz</a:t>
              </a:r>
              <a:endParaRPr lang="cs-CZ" altLang="cs-CZ" sz="2800">
                <a:latin typeface="Georg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84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kumenty\práce_2\konference\16\Havl. Brod_Veronica_MAS\H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79" y="906171"/>
            <a:ext cx="8351111" cy="596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334067" y="2541056"/>
            <a:ext cx="1214438" cy="35877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5748800" y="3155101"/>
            <a:ext cx="2182813" cy="50976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6084168" y="6272038"/>
            <a:ext cx="1362075" cy="33060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27654" name="Skupina 10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27655" name="Skupina 11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14" name="Přímá spojnice 13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56" name="TextovéPole 12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>
                  <a:latin typeface="Georgia" pitchFamily="18" charset="0"/>
                </a:rPr>
                <a:t>ISSS – www.intersucho.cz</a:t>
              </a:r>
              <a:endParaRPr lang="cs-CZ" altLang="cs-CZ" sz="2800">
                <a:latin typeface="Georg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25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kumenty\práce_2\konference\16\Uherské Hradiště\obrazky intersucho\160306AWP_CR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" y="908719"/>
            <a:ext cx="9075422" cy="513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4018888" y="1150675"/>
            <a:ext cx="1512887" cy="28733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7666100" y="1302150"/>
            <a:ext cx="1512888" cy="28733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7475538" y="3235188"/>
            <a:ext cx="1512887" cy="2889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 rot="16200000">
            <a:off x="6258563" y="4996193"/>
            <a:ext cx="1152525" cy="97155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-107950" y="4896375"/>
            <a:ext cx="4859338" cy="113347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28680" name="Skupina 10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28681" name="Skupina 11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14" name="Přímá spojnice 13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682" name="TextovéPole 12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>
                  <a:latin typeface="Georgia" pitchFamily="18" charset="0"/>
                </a:rPr>
                <a:t>ISSS – www.intersucho.cz</a:t>
              </a:r>
              <a:endParaRPr lang="cs-CZ" altLang="cs-CZ" sz="2800">
                <a:latin typeface="Georg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72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31811-E3C8-4B05-B896-16C0C49A179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9699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23913"/>
            <a:ext cx="813593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0" name="Skupina 4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29701" name="Skupina 5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8" name="Přímá spojnice 7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Přímá spojnice 8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702" name="TextovéPole 6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>
                  <a:latin typeface="Georgia" pitchFamily="18" charset="0"/>
                </a:rPr>
                <a:t>ISSS – www.intersucho.cz</a:t>
              </a:r>
              <a:endParaRPr lang="cs-CZ" altLang="cs-CZ" sz="2800">
                <a:latin typeface="Georg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75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5000" r="31717" b="3706"/>
          <a:stretch>
            <a:fillRect/>
          </a:stretch>
        </p:blipFill>
        <p:spPr bwMode="auto">
          <a:xfrm>
            <a:off x="4905375" y="819150"/>
            <a:ext cx="42386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4240213"/>
            <a:ext cx="5135562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8459788" y="5807075"/>
            <a:ext cx="684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charset="0"/>
              </a:rPr>
              <a:t>Data: CHMI</a:t>
            </a:r>
          </a:p>
        </p:txBody>
      </p:sp>
      <p:pic>
        <p:nvPicPr>
          <p:cNvPr id="30725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t="3873" r="31972" b="4066"/>
          <a:stretch>
            <a:fillRect/>
          </a:stretch>
        </p:blipFill>
        <p:spPr bwMode="auto">
          <a:xfrm>
            <a:off x="7938" y="819150"/>
            <a:ext cx="414178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ipka doprava 2"/>
          <p:cNvSpPr/>
          <p:nvPr/>
        </p:nvSpPr>
        <p:spPr>
          <a:xfrm>
            <a:off x="4324350" y="2205038"/>
            <a:ext cx="495300" cy="5286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30727" name="Skupina 8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30728" name="Skupina 10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13" name="Přímá spojnice 12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729" name="TextovéPole 11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 dirty="0">
                  <a:latin typeface="Georgia" pitchFamily="18" charset="0"/>
                </a:rPr>
                <a:t>ISSS – www.intersucho.cz</a:t>
              </a:r>
              <a:endParaRPr lang="cs-CZ" altLang="cs-CZ" sz="2800" dirty="0">
                <a:latin typeface="Georg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06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3" name="Skupina 10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5" name="Přímá spojnice 4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Přímá spojnice 5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ovéPole 11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 dirty="0">
                  <a:latin typeface="Georgia" pitchFamily="18" charset="0"/>
                </a:rPr>
                <a:t>ISSS – www.intersucho.cz</a:t>
              </a:r>
              <a:endParaRPr lang="cs-CZ" altLang="cs-CZ" sz="2800" dirty="0">
                <a:latin typeface="Georgia" pitchFamily="18" charset="0"/>
              </a:endParaRPr>
            </a:p>
          </p:txBody>
        </p:sp>
      </p:grpSp>
      <p:pic>
        <p:nvPicPr>
          <p:cNvPr id="1026" name="Picture 2" descr="D:\Dokumenty\práce_2\konference\16\Havl. Brod_Veronica_MAS\sucho v okrese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9" y="884805"/>
            <a:ext cx="8846805" cy="586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3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8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4" name="Skupina 10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6" name="Přímá spojnice 5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Přímá spojnice 6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ovéPole 11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 dirty="0">
                  <a:latin typeface="Georgia" pitchFamily="18" charset="0"/>
                </a:rPr>
                <a:t>ISSS – www.intersucho.cz</a:t>
              </a:r>
              <a:endParaRPr lang="cs-CZ" altLang="cs-CZ" sz="2800" dirty="0">
                <a:latin typeface="Georgia" pitchFamily="18" charset="0"/>
              </a:endParaRPr>
            </a:p>
          </p:txBody>
        </p:sp>
      </p:grpSp>
      <p:pic>
        <p:nvPicPr>
          <p:cNvPr id="2" name="Picture 2" descr="D:\Dokumenty\práce_2\konference\16\Havl. Brod_Veronica_MAS\160306CR_H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6" y="807909"/>
            <a:ext cx="7966710" cy="603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8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5" name="Skupina 10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7" name="Přímá spojnice 6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nice 7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ovéPole 11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 dirty="0">
                  <a:latin typeface="Georgia" pitchFamily="18" charset="0"/>
                </a:rPr>
                <a:t>ISSS – www.intersucho.cz</a:t>
              </a:r>
              <a:endParaRPr lang="cs-CZ" altLang="cs-CZ" sz="2800" dirty="0">
                <a:latin typeface="Georgia" pitchFamily="18" charset="0"/>
              </a:endParaRPr>
            </a:p>
          </p:txBody>
        </p:sp>
      </p:grpSp>
      <p:pic>
        <p:nvPicPr>
          <p:cNvPr id="2" name="Picture 3" descr="D:\Dokumenty\práce_2\konference\16\Havl. Brod_Veronica_MAS\HavlBrod_zoom 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" y="1483569"/>
            <a:ext cx="907654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4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4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3" name="Skupina 5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5" name="Přímá spojnice 4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Přímá spojnice 5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ovéPole 6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4000" dirty="0">
                  <a:latin typeface="Georgia" pitchFamily="18" charset="0"/>
                </a:rPr>
                <a:t>Sucho </a:t>
              </a:r>
              <a:r>
                <a:rPr lang="cs-CZ" altLang="cs-CZ" sz="4000" dirty="0" smtClean="0">
                  <a:latin typeface="Georgia" pitchFamily="18" charset="0"/>
                </a:rPr>
                <a:t>– budoucnost, </a:t>
              </a:r>
              <a:r>
                <a:rPr lang="cs-CZ" altLang="cs-CZ" sz="2800" dirty="0" smtClean="0">
                  <a:latin typeface="Georgia" pitchFamily="18" charset="0"/>
                </a:rPr>
                <a:t>www.klimatickazmena.cz</a:t>
              </a:r>
              <a:endParaRPr lang="cs-CZ" altLang="cs-CZ" sz="2800" dirty="0">
                <a:latin typeface="Georgia" pitchFamily="18" charset="0"/>
              </a:endParaRPr>
            </a:p>
          </p:txBody>
        </p:sp>
      </p:grpSp>
      <p:pic>
        <p:nvPicPr>
          <p:cNvPr id="6146" name="Picture 2" descr="D:\Dokumenty\práce_2\konference\16\leden_Liberec\obrazky na prezentaci\klimaticka zme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 bwMode="auto">
          <a:xfrm>
            <a:off x="0" y="1066540"/>
            <a:ext cx="9132888" cy="464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0" y="5961063"/>
            <a:ext cx="9144000" cy="996950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5400" dirty="0" smtClean="0">
                <a:solidFill>
                  <a:schemeClr val="bg1"/>
                </a:solidFill>
                <a:ea typeface="+mn-ea"/>
                <a:cs typeface="+mn-cs"/>
              </a:rPr>
              <a:t>www.klimatickazmena.cz</a:t>
            </a:r>
            <a:endParaRPr lang="cs-CZ" altLang="cs-CZ" sz="5400" dirty="0">
              <a:solidFill>
                <a:schemeClr val="bg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45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/>
          <p:cNvSpPr txBox="1">
            <a:spLocks/>
          </p:cNvSpPr>
          <p:nvPr/>
        </p:nvSpPr>
        <p:spPr bwMode="auto">
          <a:xfrm>
            <a:off x="179388" y="1052513"/>
            <a:ext cx="871378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14400" indent="-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cs-CZ" altLang="cs-CZ" dirty="0" smtClean="0">
                <a:latin typeface="Georgia" pitchFamily="18" charset="0"/>
              </a:rPr>
              <a:t>Od prosince 2015</a:t>
            </a:r>
          </a:p>
          <a:p>
            <a:pPr lvl="1">
              <a:buFont typeface="Arial" charset="0"/>
              <a:buChar char="•"/>
              <a:defRPr/>
            </a:pPr>
            <a:r>
              <a:rPr lang="cs-CZ" altLang="cs-CZ" sz="2400" dirty="0" smtClean="0">
                <a:latin typeface="Georgia" pitchFamily="18" charset="0"/>
              </a:rPr>
              <a:t>500 x 500 m</a:t>
            </a:r>
          </a:p>
          <a:p>
            <a:pPr lvl="1">
              <a:buFont typeface="Arial" charset="0"/>
              <a:buChar char="•"/>
              <a:defRPr/>
            </a:pPr>
            <a:r>
              <a:rPr lang="cs-CZ" altLang="cs-CZ" sz="2400" dirty="0" smtClean="0">
                <a:latin typeface="Georgia" pitchFamily="18" charset="0"/>
              </a:rPr>
              <a:t>Stovky mapových vrstev v kategoriích:</a:t>
            </a:r>
          </a:p>
          <a:p>
            <a:pPr lvl="2">
              <a:defRPr/>
            </a:pPr>
            <a:r>
              <a:rPr lang="cs-CZ" altLang="cs-CZ" sz="2000" dirty="0" smtClean="0">
                <a:latin typeface="Georgia" pitchFamily="18" charset="0"/>
              </a:rPr>
              <a:t>Zemědělství</a:t>
            </a:r>
          </a:p>
          <a:p>
            <a:pPr lvl="2">
              <a:defRPr/>
            </a:pPr>
            <a:r>
              <a:rPr lang="cs-CZ" altLang="cs-CZ" sz="2000" dirty="0" smtClean="0">
                <a:latin typeface="Georgia" pitchFamily="18" charset="0"/>
              </a:rPr>
              <a:t>Lesnictví</a:t>
            </a:r>
          </a:p>
          <a:p>
            <a:pPr lvl="2">
              <a:defRPr/>
            </a:pPr>
            <a:r>
              <a:rPr lang="cs-CZ" altLang="cs-CZ" sz="2000" dirty="0" smtClean="0">
                <a:latin typeface="Georgia" pitchFamily="18" charset="0"/>
              </a:rPr>
              <a:t>Klima &amp; extrémy</a:t>
            </a:r>
          </a:p>
          <a:p>
            <a:pPr lvl="2">
              <a:defRPr/>
            </a:pPr>
            <a:r>
              <a:rPr lang="cs-CZ" altLang="cs-CZ" sz="2000" dirty="0" err="1" smtClean="0">
                <a:latin typeface="Georgia" pitchFamily="18" charset="0"/>
              </a:rPr>
              <a:t>Socio</a:t>
            </a:r>
            <a:r>
              <a:rPr lang="cs-CZ" altLang="cs-CZ" sz="2000" dirty="0" smtClean="0">
                <a:latin typeface="Georgia" pitchFamily="18" charset="0"/>
              </a:rPr>
              <a:t>-ekonomie</a:t>
            </a:r>
          </a:p>
          <a:p>
            <a:pPr lvl="2">
              <a:defRPr/>
            </a:pPr>
            <a:r>
              <a:rPr lang="cs-CZ" altLang="cs-CZ" sz="2000" dirty="0" smtClean="0">
                <a:latin typeface="Georgia" pitchFamily="18" charset="0"/>
              </a:rPr>
              <a:t>Hydrologie </a:t>
            </a:r>
          </a:p>
          <a:p>
            <a:pPr lvl="1">
              <a:buFont typeface="Arial" charset="0"/>
              <a:buChar char="•"/>
              <a:defRPr/>
            </a:pPr>
            <a:r>
              <a:rPr lang="cs-CZ" altLang="cs-CZ" sz="2400" dirty="0" smtClean="0">
                <a:latin typeface="Georgia" pitchFamily="18" charset="0"/>
              </a:rPr>
              <a:t>2030, 2050, 2090; 2 emisní scénáře</a:t>
            </a:r>
          </a:p>
          <a:p>
            <a:pPr lvl="1">
              <a:buFont typeface="Arial" charset="0"/>
              <a:buChar char="•"/>
              <a:defRPr/>
            </a:pPr>
            <a:endParaRPr lang="cs-CZ" altLang="cs-CZ" sz="2400" dirty="0" smtClean="0">
              <a:latin typeface="Georgia" pitchFamily="18" charset="0"/>
            </a:endParaRPr>
          </a:p>
          <a:p>
            <a:pPr>
              <a:defRPr/>
            </a:pPr>
            <a:r>
              <a:rPr lang="cs-CZ" altLang="cs-CZ" dirty="0" smtClean="0">
                <a:latin typeface="Georgia" pitchFamily="18" charset="0"/>
              </a:rPr>
              <a:t>Všechny mapy – volně ke stažení</a:t>
            </a:r>
          </a:p>
          <a:p>
            <a:pPr>
              <a:defRPr/>
            </a:pPr>
            <a:r>
              <a:rPr lang="cs-CZ" altLang="cs-CZ" dirty="0" smtClean="0">
                <a:latin typeface="Georgia" pitchFamily="18" charset="0"/>
              </a:rPr>
              <a:t>U vybraných map k dispozici zdrojová data</a:t>
            </a:r>
          </a:p>
        </p:txBody>
      </p:sp>
      <p:grpSp>
        <p:nvGrpSpPr>
          <p:cNvPr id="3" name="Skupina 4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4" name="Skupina 5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6" name="Přímá spojnice 5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Přímá spojnice 6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ovéPole 6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 dirty="0">
                  <a:latin typeface="Georgia" pitchFamily="18" charset="0"/>
                </a:rPr>
                <a:t>Sucho </a:t>
              </a:r>
              <a:r>
                <a:rPr lang="cs-CZ" altLang="cs-CZ" sz="4000" dirty="0" smtClean="0">
                  <a:latin typeface="Georgia" pitchFamily="18" charset="0"/>
                </a:rPr>
                <a:t>– budoucnost, </a:t>
              </a:r>
              <a:r>
                <a:rPr lang="cs-CZ" altLang="cs-CZ" sz="2800" dirty="0" smtClean="0">
                  <a:latin typeface="Georgia" pitchFamily="18" charset="0"/>
                </a:rPr>
                <a:t>www.klimatickazmena.cz</a:t>
              </a:r>
              <a:endParaRPr lang="cs-CZ" altLang="cs-CZ" sz="2800" dirty="0">
                <a:latin typeface="Georg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33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5"/>
          <p:cNvSpPr>
            <a:spLocks noChangeArrowheads="1"/>
          </p:cNvSpPr>
          <p:nvPr/>
        </p:nvSpPr>
        <p:spPr bwMode="auto">
          <a:xfrm>
            <a:off x="3581400" y="2286000"/>
            <a:ext cx="2133600" cy="4191000"/>
          </a:xfrm>
          <a:prstGeom prst="ellipse">
            <a:avLst/>
          </a:prstGeom>
          <a:gradFill rotWithShape="1">
            <a:gsLst>
              <a:gs pos="0">
                <a:srgbClr val="CC9900">
                  <a:alpha val="50000"/>
                </a:srgbClr>
              </a:gs>
              <a:gs pos="100000">
                <a:srgbClr val="5E4700">
                  <a:alpha val="17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>
                <a:srgbClr val="1C1C1C"/>
              </a:buClr>
              <a:buFont typeface="Arial" charset="0"/>
              <a:buNone/>
            </a:pPr>
            <a:endParaRPr kumimoji="1" lang="en-US" altLang="cs-CZ" sz="1800">
              <a:solidFill>
                <a:schemeClr val="bg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1905000" y="2286000"/>
            <a:ext cx="2209800" cy="4191000"/>
          </a:xfrm>
          <a:prstGeom prst="ellipse">
            <a:avLst/>
          </a:prstGeom>
          <a:gradFill rotWithShape="1">
            <a:gsLst>
              <a:gs pos="0">
                <a:srgbClr val="FF0000">
                  <a:alpha val="14998"/>
                </a:srgbClr>
              </a:gs>
              <a:gs pos="100000">
                <a:srgbClr val="760000">
                  <a:alpha val="5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>
                <a:srgbClr val="1C1C1C"/>
              </a:buClr>
              <a:buFont typeface="Arial" charset="0"/>
              <a:buNone/>
            </a:pPr>
            <a:endParaRPr kumimoji="1" lang="en-US" altLang="cs-CZ" sz="1800">
              <a:solidFill>
                <a:schemeClr val="bg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05000" y="3886200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50000"/>
              </a:spcBef>
              <a:buFontTx/>
              <a:buNone/>
            </a:pPr>
            <a:r>
              <a:rPr kumimoji="1" lang="cs-CZ" altLang="cs-CZ" sz="2000"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Meteorologické</a:t>
            </a:r>
            <a:endParaRPr kumimoji="1" lang="en-US" altLang="cs-CZ" sz="2000">
              <a:latin typeface="Georg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767138" y="3078163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50000"/>
              </a:spcBef>
              <a:buFontTx/>
              <a:buNone/>
            </a:pPr>
            <a:r>
              <a:rPr kumimoji="1" lang="cs-CZ" altLang="cs-CZ" sz="2000"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Zemědělské</a:t>
            </a:r>
            <a:endParaRPr kumimoji="1" lang="en-US" altLang="cs-CZ" sz="2000">
              <a:latin typeface="Georg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5257800" y="2362200"/>
            <a:ext cx="2133600" cy="4114800"/>
          </a:xfrm>
          <a:prstGeom prst="ellipse">
            <a:avLst/>
          </a:prstGeom>
          <a:gradFill rotWithShape="1">
            <a:gsLst>
              <a:gs pos="0">
                <a:schemeClr val="accent2">
                  <a:alpha val="14000"/>
                </a:schemeClr>
              </a:gs>
              <a:gs pos="100000">
                <a:schemeClr val="accent2">
                  <a:gamma/>
                  <a:shade val="46275"/>
                  <a:invGamma/>
                  <a:alpha val="50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defTabSz="449263">
              <a:lnSpc>
                <a:spcPct val="93000"/>
              </a:lnSpc>
              <a:buClr>
                <a:srgbClr val="1C1C1C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410200" y="3810000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50000"/>
              </a:spcBef>
              <a:buFontTx/>
              <a:buNone/>
            </a:pPr>
            <a:r>
              <a:rPr kumimoji="1" lang="en-US" altLang="cs-CZ" sz="2000"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Hydrol</a:t>
            </a:r>
            <a:r>
              <a:rPr kumimoji="1" lang="cs-CZ" altLang="cs-CZ" sz="2000"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ogické</a:t>
            </a:r>
            <a:endParaRPr kumimoji="1" lang="en-US" altLang="cs-CZ" sz="2000">
              <a:latin typeface="Georg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52" name="Oval 9"/>
          <p:cNvSpPr>
            <a:spLocks noChangeArrowheads="1"/>
          </p:cNvSpPr>
          <p:nvPr/>
        </p:nvSpPr>
        <p:spPr bwMode="auto">
          <a:xfrm rot="5400000">
            <a:off x="4343400" y="3429000"/>
            <a:ext cx="2209800" cy="3733800"/>
          </a:xfrm>
          <a:prstGeom prst="ellipse">
            <a:avLst/>
          </a:prstGeom>
          <a:gradFill rotWithShape="1">
            <a:gsLst>
              <a:gs pos="0">
                <a:srgbClr val="00FFFF">
                  <a:alpha val="50000"/>
                </a:srgbClr>
              </a:gs>
              <a:gs pos="100000">
                <a:srgbClr val="007676">
                  <a:alpha val="14998"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>
                <a:srgbClr val="1C1C1C"/>
              </a:buClr>
              <a:buFont typeface="Arial" charset="0"/>
              <a:buNone/>
            </a:pPr>
            <a:endParaRPr kumimoji="1" lang="en-US" altLang="cs-CZ" sz="1800">
              <a:solidFill>
                <a:schemeClr val="bg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267200" y="5029200"/>
            <a:ext cx="2438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50000"/>
              </a:spcBef>
              <a:buFontTx/>
              <a:buNone/>
            </a:pPr>
            <a:r>
              <a:rPr kumimoji="1" lang="cs-CZ" altLang="cs-CZ" sz="2000"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Socio-ekonomické</a:t>
            </a:r>
            <a:r>
              <a:rPr kumimoji="1" lang="en-US" altLang="cs-CZ" sz="2000"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154" name="Line 11"/>
          <p:cNvSpPr>
            <a:spLocks noChangeShapeType="1"/>
          </p:cNvSpPr>
          <p:nvPr/>
        </p:nvSpPr>
        <p:spPr bwMode="auto">
          <a:xfrm>
            <a:off x="762000" y="1773238"/>
            <a:ext cx="7010400" cy="0"/>
          </a:xfrm>
          <a:prstGeom prst="line">
            <a:avLst/>
          </a:prstGeom>
          <a:noFill/>
          <a:ln w="76200">
            <a:solidFill>
              <a:srgbClr val="2900D6">
                <a:alpha val="54901"/>
              </a:srgb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5" name="Text Box 12"/>
          <p:cNvSpPr txBox="1">
            <a:spLocks noChangeArrowheads="1"/>
          </p:cNvSpPr>
          <p:nvPr/>
        </p:nvSpPr>
        <p:spPr bwMode="auto">
          <a:xfrm>
            <a:off x="812800" y="1284288"/>
            <a:ext cx="701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50000"/>
              </a:spcBef>
              <a:buFontTx/>
              <a:buNone/>
            </a:pPr>
            <a:r>
              <a:rPr kumimoji="1" lang="cs-CZ" altLang="cs-CZ" sz="1600"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Pokles významu klimatologických příčin </a:t>
            </a:r>
            <a:r>
              <a:rPr kumimoji="1" lang="en-US" altLang="cs-CZ" sz="1600"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kumimoji="1" lang="cs-CZ" altLang="cs-CZ" sz="1600"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např. deficitu srážek</a:t>
            </a:r>
            <a:r>
              <a:rPr kumimoji="1" lang="en-US" altLang="cs-CZ" sz="1600"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6156" name="Line 14"/>
          <p:cNvSpPr>
            <a:spLocks noChangeShapeType="1"/>
          </p:cNvSpPr>
          <p:nvPr/>
        </p:nvSpPr>
        <p:spPr bwMode="auto">
          <a:xfrm>
            <a:off x="990600" y="6553200"/>
            <a:ext cx="7010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7" name="Text Box 15"/>
          <p:cNvSpPr txBox="1">
            <a:spLocks noChangeArrowheads="1"/>
          </p:cNvSpPr>
          <p:nvPr/>
        </p:nvSpPr>
        <p:spPr bwMode="auto">
          <a:xfrm>
            <a:off x="3048000" y="6553200"/>
            <a:ext cx="297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50000"/>
              </a:spcBef>
              <a:buFontTx/>
              <a:buNone/>
            </a:pPr>
            <a:r>
              <a:rPr kumimoji="1" lang="cs-CZ" altLang="cs-CZ" sz="1600"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Trvání epizody sucha</a:t>
            </a:r>
            <a:endParaRPr kumimoji="1" lang="en-US" altLang="cs-CZ" sz="1600">
              <a:latin typeface="Georg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6158" name="Skupina 15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6159" name="Skupina 16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19" name="Přímá spojnice 18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Přímá spojnice 19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60" name="TextovéPole 17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>
                  <a:latin typeface="Georgia" pitchFamily="18" charset="0"/>
                </a:rPr>
                <a:t>Co je sucho?</a:t>
              </a:r>
              <a:endParaRPr lang="cs-CZ" altLang="cs-CZ" sz="2800">
                <a:latin typeface="Georg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040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 build="p"/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4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3" name="Skupina 5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5" name="Přímá spojnice 4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Přímá spojnice 5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ovéPole 6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 dirty="0">
                  <a:latin typeface="Georgia" pitchFamily="18" charset="0"/>
                </a:rPr>
                <a:t>Sucho </a:t>
              </a:r>
              <a:r>
                <a:rPr lang="cs-CZ" altLang="cs-CZ" sz="4000" dirty="0" smtClean="0">
                  <a:latin typeface="Georgia" pitchFamily="18" charset="0"/>
                </a:rPr>
                <a:t>– budoucnost, </a:t>
              </a:r>
              <a:r>
                <a:rPr lang="cs-CZ" altLang="cs-CZ" sz="2800" dirty="0" smtClean="0">
                  <a:latin typeface="Georgia" pitchFamily="18" charset="0"/>
                </a:rPr>
                <a:t>www.klimatickazmena.cz</a:t>
              </a:r>
              <a:endParaRPr lang="cs-CZ" altLang="cs-CZ" sz="2800" dirty="0">
                <a:latin typeface="Georgia" pitchFamily="18" charset="0"/>
              </a:endParaRPr>
            </a:p>
          </p:txBody>
        </p:sp>
      </p:grpSp>
      <p:pic>
        <p:nvPicPr>
          <p:cNvPr id="7170" name="Picture 2" descr="D:\Dokumenty\práce_2\konference\16\leden_Liberec\obrazky na prezentaci\klimaticka zmena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9787" r="9834" b="20231"/>
          <a:stretch/>
        </p:blipFill>
        <p:spPr bwMode="auto">
          <a:xfrm>
            <a:off x="5178" y="929557"/>
            <a:ext cx="9127710" cy="460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8"/>
          <p:cNvCxnSpPr/>
          <p:nvPr/>
        </p:nvCxnSpPr>
        <p:spPr>
          <a:xfrm>
            <a:off x="184150" y="2049895"/>
            <a:ext cx="18675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881624" y="3135017"/>
            <a:ext cx="3983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1784596" y="3140967"/>
            <a:ext cx="36951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ál 12"/>
          <p:cNvSpPr/>
          <p:nvPr/>
        </p:nvSpPr>
        <p:spPr>
          <a:xfrm rot="16200000">
            <a:off x="68968" y="3216245"/>
            <a:ext cx="807397" cy="69747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583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4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3" name="Skupina 5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5" name="Přímá spojnice 4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Přímá spojnice 5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ovéPole 6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4000" dirty="0">
                  <a:latin typeface="Georgia" pitchFamily="18" charset="0"/>
                </a:rPr>
                <a:t>Sucho </a:t>
              </a:r>
              <a:r>
                <a:rPr lang="cs-CZ" altLang="cs-CZ" sz="4000" dirty="0" smtClean="0">
                  <a:latin typeface="Georgia" pitchFamily="18" charset="0"/>
                </a:rPr>
                <a:t>– budoucnost, </a:t>
              </a:r>
              <a:r>
                <a:rPr lang="cs-CZ" altLang="cs-CZ" sz="2800" dirty="0" smtClean="0">
                  <a:latin typeface="Georgia" pitchFamily="18" charset="0"/>
                </a:rPr>
                <a:t>www.klimatickazmena.cz</a:t>
              </a:r>
            </a:p>
          </p:txBody>
        </p:sp>
      </p:grpSp>
      <p:pic>
        <p:nvPicPr>
          <p:cNvPr id="8194" name="Picture 2" descr="D:\Dokumenty\práce_2\konference\16\leden_Liberec\obrazky na prezentaci\daysAwr1_30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12" y="782170"/>
            <a:ext cx="7357976" cy="607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707" y="1700808"/>
            <a:ext cx="17741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0070C0"/>
                </a:solidFill>
                <a:latin typeface="Georgia" panose="02040502050405020303" pitchFamily="18" charset="0"/>
              </a:rPr>
              <a:t>3 budoucnosti</a:t>
            </a:r>
          </a:p>
          <a:p>
            <a:endParaRPr lang="cs-CZ" b="1" u="sng" dirty="0" smtClean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r>
              <a:rPr lang="cs-CZ" b="1" u="sng" dirty="0" smtClean="0">
                <a:solidFill>
                  <a:srgbClr val="0070C0"/>
                </a:solidFill>
                <a:latin typeface="Georgia" panose="02040502050405020303" pitchFamily="18" charset="0"/>
              </a:rPr>
              <a:t>5 modelů</a:t>
            </a:r>
          </a:p>
          <a:p>
            <a:endParaRPr lang="cs-CZ" b="1" u="sng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r>
              <a:rPr lang="cs-CZ" b="1" u="sng" dirty="0" smtClean="0">
                <a:solidFill>
                  <a:srgbClr val="0070C0"/>
                </a:solidFill>
                <a:latin typeface="Georgia" panose="02040502050405020303" pitchFamily="18" charset="0"/>
              </a:rPr>
              <a:t>2 emisní scénáře</a:t>
            </a:r>
          </a:p>
          <a:p>
            <a:endParaRPr lang="cs-CZ" b="1" u="sng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1403648" y="2348880"/>
            <a:ext cx="371264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1403648" y="2348880"/>
            <a:ext cx="375210" cy="19442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>
            <a:off x="1403648" y="2348880"/>
            <a:ext cx="371264" cy="35643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>
            <a:off x="2981193" y="1884598"/>
            <a:ext cx="32460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4440259" y="1884598"/>
            <a:ext cx="32460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 flipV="1">
            <a:off x="5868144" y="1884598"/>
            <a:ext cx="396613" cy="38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7308304" y="1884978"/>
            <a:ext cx="32460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8763940" y="1884978"/>
            <a:ext cx="32460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ál 34"/>
          <p:cNvSpPr/>
          <p:nvPr/>
        </p:nvSpPr>
        <p:spPr>
          <a:xfrm>
            <a:off x="2923776" y="2408255"/>
            <a:ext cx="510687" cy="3620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70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4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3" name="Skupina 5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5" name="Přímá spojnice 4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Přímá spojnice 5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ovéPole 6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4000" dirty="0">
                  <a:latin typeface="Georgia" pitchFamily="18" charset="0"/>
                </a:rPr>
                <a:t>Sucho </a:t>
              </a:r>
              <a:r>
                <a:rPr lang="cs-CZ" altLang="cs-CZ" sz="4000" dirty="0" smtClean="0">
                  <a:latin typeface="Georgia" pitchFamily="18" charset="0"/>
                </a:rPr>
                <a:t>– budoucnost, </a:t>
              </a:r>
              <a:r>
                <a:rPr lang="cs-CZ" altLang="cs-CZ" sz="2800" dirty="0" smtClean="0">
                  <a:latin typeface="Georgia" pitchFamily="18" charset="0"/>
                </a:rPr>
                <a:t>www.klimatickazmena.cz</a:t>
              </a:r>
              <a:endParaRPr lang="cs-CZ" altLang="cs-CZ" sz="2800" dirty="0">
                <a:latin typeface="Georgia" pitchFamily="18" charset="0"/>
              </a:endParaRPr>
            </a:p>
          </p:txBody>
        </p:sp>
      </p:grpSp>
      <p:pic>
        <p:nvPicPr>
          <p:cNvPr id="1026" name="Picture 2" descr="D:\Dokumenty\práce_2\konference\16\leden_Liberec\obrazky na prezentaci\KlimZmen_vyska snehove pokryv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" y="1268760"/>
            <a:ext cx="912872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kumenty\práce_2\konference\16\leden_Liberec\obrazky na prezentaci\KlimZmen_vyska snehove pokryvky_2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268761"/>
            <a:ext cx="916789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6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4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3" name="Skupina 5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5" name="Přímá spojnice 4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Přímá spojnice 5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ovéPole 6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4000" dirty="0">
                  <a:latin typeface="Georgia" pitchFamily="18" charset="0"/>
                </a:rPr>
                <a:t>Sucho </a:t>
              </a:r>
              <a:r>
                <a:rPr lang="cs-CZ" altLang="cs-CZ" sz="4000" dirty="0" smtClean="0">
                  <a:latin typeface="Georgia" pitchFamily="18" charset="0"/>
                </a:rPr>
                <a:t>– budoucnost, </a:t>
              </a:r>
              <a:r>
                <a:rPr lang="cs-CZ" altLang="cs-CZ" sz="2800" dirty="0" smtClean="0">
                  <a:latin typeface="Georgia" pitchFamily="18" charset="0"/>
                </a:rPr>
                <a:t>www.klimatickazmena.cz</a:t>
              </a:r>
              <a:endParaRPr lang="cs-CZ" altLang="cs-CZ" sz="2800" dirty="0">
                <a:latin typeface="Georgia" pitchFamily="18" charset="0"/>
              </a:endParaRPr>
            </a:p>
          </p:txBody>
        </p:sp>
      </p:grpSp>
      <p:pic>
        <p:nvPicPr>
          <p:cNvPr id="2050" name="Picture 2" descr="D:\Dokumenty\práce_2\konference\16\leden_Liberec\obrazky na prezentaci\KlimZmen_pocet tropickych d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" y="1482188"/>
            <a:ext cx="9125687" cy="461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okumenty\práce_2\konference\16\leden_Liberec\obrazky na prezentaci\KlimZmen_pocet tropickych dni_2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" y="1482189"/>
            <a:ext cx="9137879" cy="449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468313" y="5980113"/>
            <a:ext cx="7343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000" b="1" dirty="0">
                <a:latin typeface="Georgia" pitchFamily="18" charset="0"/>
              </a:rPr>
              <a:t>Počet tropických dní na jižní Moravě v roce 2015 - </a:t>
            </a:r>
            <a:r>
              <a:rPr lang="cs-CZ" altLang="cs-CZ" sz="2800" b="1" dirty="0">
                <a:solidFill>
                  <a:srgbClr val="FF0000"/>
                </a:solidFill>
                <a:latin typeface="Georgia" pitchFamily="18" charset="0"/>
              </a:rPr>
              <a:t>52</a:t>
            </a:r>
            <a:endParaRPr lang="cs-CZ" altLang="cs-CZ" sz="20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4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3" name="Skupina 5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5" name="Přímá spojnice 4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Přímá spojnice 5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ovéPole 6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4000" dirty="0">
                  <a:latin typeface="Georgia" pitchFamily="18" charset="0"/>
                </a:rPr>
                <a:t>Sucho </a:t>
              </a:r>
              <a:r>
                <a:rPr lang="cs-CZ" altLang="cs-CZ" sz="4000" dirty="0" smtClean="0">
                  <a:latin typeface="Georgia" pitchFamily="18" charset="0"/>
                </a:rPr>
                <a:t>– budoucnost, </a:t>
              </a:r>
              <a:r>
                <a:rPr lang="cs-CZ" altLang="cs-CZ" sz="2800" dirty="0" smtClean="0">
                  <a:latin typeface="Georgia" pitchFamily="18" charset="0"/>
                </a:rPr>
                <a:t>www.klimatickazmena.cz</a:t>
              </a:r>
              <a:endParaRPr lang="cs-CZ" altLang="cs-CZ" sz="2800" dirty="0">
                <a:latin typeface="Georgia" pitchFamily="18" charset="0"/>
              </a:endParaRPr>
            </a:p>
          </p:txBody>
        </p:sp>
      </p:grpSp>
      <p:pic>
        <p:nvPicPr>
          <p:cNvPr id="6146" name="Picture 2" descr="D:\Dokumenty\práce_2\konference\16\Havl. Brod_Veronica_MAS\Tavg_1981-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" y="1394742"/>
            <a:ext cx="9125529" cy="443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Dokumenty\práce_2\konference\16\Havl. Brod_Veronica_MAS\Tavg_2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" y="1451594"/>
            <a:ext cx="9124415" cy="437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Dokumenty\práce_2\konference\16\Havl. Brod_Veronica_MAS\Tavg_20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" y="1452923"/>
            <a:ext cx="9158787" cy="439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Dokumenty\práce_2\konference\16\Havl. Brod_Veronica_MAS\Tavg_20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3" y="1442883"/>
            <a:ext cx="9144001" cy="440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8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4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3" name="Skupina 5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5" name="Přímá spojnice 4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Přímá spojnice 5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ovéPole 6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4000" dirty="0">
                  <a:latin typeface="Georgia" pitchFamily="18" charset="0"/>
                </a:rPr>
                <a:t>Sucho </a:t>
              </a:r>
              <a:r>
                <a:rPr lang="cs-CZ" altLang="cs-CZ" sz="4000" dirty="0" smtClean="0">
                  <a:latin typeface="Georgia" pitchFamily="18" charset="0"/>
                </a:rPr>
                <a:t>– budoucnost, </a:t>
              </a:r>
              <a:r>
                <a:rPr lang="cs-CZ" altLang="cs-CZ" sz="2800" dirty="0" smtClean="0">
                  <a:latin typeface="Georgia" pitchFamily="18" charset="0"/>
                </a:rPr>
                <a:t>www.klimatickazmena.cz</a:t>
              </a:r>
              <a:endParaRPr lang="cs-CZ" altLang="cs-CZ" sz="2800" dirty="0">
                <a:latin typeface="Georgia" pitchFamily="18" charset="0"/>
              </a:endParaRPr>
            </a:p>
          </p:txBody>
        </p:sp>
      </p:grpSp>
      <p:pic>
        <p:nvPicPr>
          <p:cNvPr id="4098" name="Picture 2" descr="D:\Dokumenty\práce_2\konference\16\leden_Liberec\obrazky na prezentaci\klimaticka zmena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9"/>
          <a:stretch/>
        </p:blipFill>
        <p:spPr bwMode="auto">
          <a:xfrm>
            <a:off x="33384" y="1052736"/>
            <a:ext cx="9077992" cy="45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ál 7"/>
          <p:cNvSpPr/>
          <p:nvPr/>
        </p:nvSpPr>
        <p:spPr>
          <a:xfrm>
            <a:off x="1666624" y="2367542"/>
            <a:ext cx="1261100" cy="33481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2088104" y="5628904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  <a:latin typeface="Georgia" panose="02040502050405020303" pitchFamily="18" charset="0"/>
              </a:rPr>
              <a:t>5 kategorií:</a:t>
            </a:r>
            <a:r>
              <a:rPr lang="cs-CZ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zemědělství, lesnictví, klima &amp; extrémy, vodní režim, </a:t>
            </a:r>
            <a:r>
              <a:rPr lang="cs-CZ" sz="20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socio</a:t>
            </a:r>
            <a:r>
              <a:rPr lang="cs-CZ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-ekonomie </a:t>
            </a:r>
            <a:endParaRPr lang="cs-CZ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8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4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3" name="Skupina 5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5" name="Přímá spojnice 4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Přímá spojnice 5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ovéPole 6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4000" dirty="0">
                  <a:latin typeface="Georgia" pitchFamily="18" charset="0"/>
                </a:rPr>
                <a:t>Sucho </a:t>
              </a:r>
              <a:r>
                <a:rPr lang="cs-CZ" altLang="cs-CZ" sz="4000" dirty="0" smtClean="0">
                  <a:latin typeface="Georgia" pitchFamily="18" charset="0"/>
                </a:rPr>
                <a:t>– budoucnost, </a:t>
              </a:r>
              <a:r>
                <a:rPr lang="cs-CZ" altLang="cs-CZ" sz="2800" dirty="0" smtClean="0">
                  <a:latin typeface="Georgia" pitchFamily="18" charset="0"/>
                </a:rPr>
                <a:t>www.klimatickazmena.cz</a:t>
              </a:r>
              <a:endParaRPr lang="cs-CZ" altLang="cs-CZ" sz="2800" dirty="0">
                <a:latin typeface="Georgia" pitchFamily="18" charset="0"/>
              </a:endParaRPr>
            </a:p>
          </p:txBody>
        </p:sp>
      </p:grpSp>
      <p:pic>
        <p:nvPicPr>
          <p:cNvPr id="5122" name="Picture 2" descr="D:\Dokumenty\práce_2\konference\16\leden_Liberec\obrazky na prezentaci\KlimZmen_ADAPT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86" y="800679"/>
            <a:ext cx="8136904" cy="60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okumenty\práce_2\konference\16\leden_Liberec\obrazky na prezentaci\KlimZmen_METODI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" y="848438"/>
            <a:ext cx="9127853" cy="582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6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Skupina 3"/>
          <p:cNvGrpSpPr>
            <a:grpSpLocks/>
          </p:cNvGrpSpPr>
          <p:nvPr/>
        </p:nvGrpSpPr>
        <p:grpSpPr bwMode="auto">
          <a:xfrm>
            <a:off x="-11113" y="0"/>
            <a:ext cx="9155113" cy="774700"/>
            <a:chOff x="-11875" y="-1"/>
            <a:chExt cx="9155875" cy="774835"/>
          </a:xfrm>
        </p:grpSpPr>
        <p:grpSp>
          <p:nvGrpSpPr>
            <p:cNvPr id="59396" name="Skupina 4"/>
            <p:cNvGrpSpPr>
              <a:grpSpLocks/>
            </p:cNvGrpSpPr>
            <p:nvPr/>
          </p:nvGrpSpPr>
          <p:grpSpPr bwMode="auto">
            <a:xfrm>
              <a:off x="-11875" y="709332"/>
              <a:ext cx="9144762" cy="65502"/>
              <a:chOff x="-11875" y="693415"/>
              <a:chExt cx="9144762" cy="127644"/>
            </a:xfrm>
          </p:grpSpPr>
          <p:cxnSp>
            <p:nvCxnSpPr>
              <p:cNvPr id="7" name="Přímá spojnice 6"/>
              <p:cNvCxnSpPr/>
              <p:nvPr/>
            </p:nvCxnSpPr>
            <p:spPr>
              <a:xfrm>
                <a:off x="-11875" y="694202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nice 7"/>
              <p:cNvCxnSpPr/>
              <p:nvPr/>
            </p:nvCxnSpPr>
            <p:spPr>
              <a:xfrm>
                <a:off x="-761" y="821059"/>
                <a:ext cx="875420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397" name="TextovéPole 5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>
                  <a:latin typeface="Georgia" pitchFamily="18" charset="0"/>
                </a:rPr>
                <a:t>Závěry</a:t>
              </a:r>
              <a:endParaRPr lang="cs-CZ" altLang="cs-CZ" sz="2800">
                <a:latin typeface="Georgia" pitchFamily="18" charset="0"/>
              </a:endParaRPr>
            </a:p>
          </p:txBody>
        </p:sp>
      </p:grp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07950" y="1341438"/>
            <a:ext cx="903605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cs-CZ" sz="2800" dirty="0" smtClean="0">
                <a:latin typeface="Georgia" panose="02040502050405020303" pitchFamily="18" charset="0"/>
              </a:rPr>
              <a:t>sucho v minulosti nebylo tak častým extrémem</a:t>
            </a:r>
          </a:p>
          <a:p>
            <a:pPr>
              <a:defRPr/>
            </a:pPr>
            <a:r>
              <a:rPr lang="cs-CZ" altLang="cs-CZ" sz="2800" dirty="0" smtClean="0">
                <a:latin typeface="Georgia" panose="02040502050405020303" pitchFamily="18" charset="0"/>
              </a:rPr>
              <a:t>ALE - sucho a jeho dopady budou intenzivnější a četnější</a:t>
            </a:r>
          </a:p>
          <a:p>
            <a:pPr>
              <a:defRPr/>
            </a:pPr>
            <a:r>
              <a:rPr lang="cs-CZ" altLang="cs-CZ" sz="2800" dirty="0" smtClean="0">
                <a:latin typeface="Georgia" panose="02040502050405020303" pitchFamily="18" charset="0"/>
              </a:rPr>
              <a:t>stává se hrozbou pro rostlinou produkci (úkol pro MŽP, </a:t>
            </a:r>
            <a:r>
              <a:rPr lang="cs-CZ" altLang="cs-CZ" sz="2800" dirty="0" err="1" smtClean="0">
                <a:latin typeface="Georgia" panose="02040502050405020303" pitchFamily="18" charset="0"/>
              </a:rPr>
              <a:t>MZe</a:t>
            </a:r>
            <a:r>
              <a:rPr lang="cs-CZ" altLang="cs-CZ" sz="2800" dirty="0" smtClean="0">
                <a:latin typeface="Georgia" panose="02040502050405020303" pitchFamily="18" charset="0"/>
              </a:rPr>
              <a:t>, MMR)</a:t>
            </a:r>
          </a:p>
          <a:p>
            <a:pPr>
              <a:defRPr/>
            </a:pPr>
            <a:endParaRPr lang="cs-CZ" altLang="cs-CZ" sz="2800" dirty="0" smtClean="0">
              <a:latin typeface="Georgia" panose="02040502050405020303" pitchFamily="18" charset="0"/>
            </a:endParaRPr>
          </a:p>
          <a:p>
            <a:pPr>
              <a:defRPr/>
            </a:pPr>
            <a:r>
              <a:rPr lang="cs-CZ" altLang="cs-CZ" sz="2800" dirty="0" smtClean="0">
                <a:latin typeface="Georgia" panose="02040502050405020303" pitchFamily="18" charset="0"/>
              </a:rPr>
              <a:t>je nutný „early </a:t>
            </a:r>
            <a:r>
              <a:rPr lang="cs-CZ" altLang="cs-CZ" sz="2800" dirty="0" err="1" smtClean="0">
                <a:latin typeface="Georgia" panose="02040502050405020303" pitchFamily="18" charset="0"/>
              </a:rPr>
              <a:t>warning</a:t>
            </a:r>
            <a:r>
              <a:rPr lang="cs-CZ" altLang="cs-CZ" sz="2800" dirty="0" smtClean="0">
                <a:latin typeface="Georgia" panose="02040502050405020303" pitchFamily="18" charset="0"/>
              </a:rPr>
              <a:t> </a:t>
            </a:r>
            <a:r>
              <a:rPr lang="cs-CZ" altLang="cs-CZ" sz="2800" dirty="0" err="1" smtClean="0">
                <a:latin typeface="Georgia" panose="02040502050405020303" pitchFamily="18" charset="0"/>
              </a:rPr>
              <a:t>system</a:t>
            </a:r>
            <a:r>
              <a:rPr lang="cs-CZ" altLang="cs-CZ" sz="2800" dirty="0" smtClean="0">
                <a:latin typeface="Georgia" panose="02040502050405020303" pitchFamily="18" charset="0"/>
              </a:rPr>
              <a:t>“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altLang="cs-CZ" sz="2800" dirty="0" smtClean="0">
              <a:latin typeface="Georgia" panose="02040502050405020303" pitchFamily="18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cs-CZ" altLang="cs-CZ" sz="2800" dirty="0" smtClean="0">
              <a:latin typeface="Georgia" panose="02040502050405020303" pitchFamily="18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cs-CZ" altLang="cs-CZ" sz="2800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29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ChangeArrowheads="1"/>
          </p:cNvSpPr>
          <p:nvPr>
            <p:ph type="subTitle" idx="1"/>
          </p:nvPr>
        </p:nvSpPr>
        <p:spPr>
          <a:xfrm>
            <a:off x="0" y="811599"/>
            <a:ext cx="9144000" cy="4647426"/>
          </a:xfrm>
        </p:spPr>
        <p:txBody>
          <a:bodyPr wrap="square" anchor="ctr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cs-CZ" altLang="en-US" sz="1600" u="sng" dirty="0" smtClean="0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charset="0"/>
              </a:rPr>
              <a:t>Jménem všech autorů: 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Miroslav Trnka, Zdeněk Žalud,  Petr Hlavinka, Daniela Semerádová, Jan Balek, </a:t>
            </a:r>
            <a:r>
              <a:rPr lang="cs-CZ" altLang="cs-CZ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Lenka 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Bartošová (</a:t>
            </a:r>
            <a:r>
              <a:rPr lang="cs-CZ" alt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CzechGlobe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 AV ČR – </a:t>
            </a:r>
            <a:r>
              <a:rPr lang="cs-CZ" altLang="cs-CZ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MENDELU), Martin </a:t>
            </a:r>
            <a:r>
              <a:rPr lang="cs-CZ" alt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Dubrovský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(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ÚFA, AV </a:t>
            </a:r>
            <a:r>
              <a:rPr lang="cs-CZ" altLang="cs-CZ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ČR), Rudolf 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Brázdil, Petr Dobrovolný </a:t>
            </a:r>
            <a:r>
              <a:rPr lang="cs-CZ" altLang="cs-CZ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(MU), Martin 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Možný, Petr Štěpánek, Pavel Zahradníček (ČHMÚ</a:t>
            </a:r>
            <a:r>
              <a:rPr lang="cs-CZ" altLang="cs-CZ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)</a:t>
            </a:r>
            <a:endParaRPr lang="cs-CZ" altLang="cs-CZ" sz="1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l">
              <a:spcBef>
                <a:spcPts val="0"/>
              </a:spcBef>
              <a:defRPr/>
            </a:pP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Josef </a:t>
            </a:r>
            <a:r>
              <a:rPr lang="cs-CZ" alt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Eitzinger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 (</a:t>
            </a:r>
            <a:r>
              <a:rPr lang="cs-CZ" altLang="cs-CZ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BOKU), Michael </a:t>
            </a:r>
            <a:r>
              <a:rPr lang="cs-CZ" alt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Hayes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, Mark Svoboda, Donald </a:t>
            </a:r>
            <a:r>
              <a:rPr lang="cs-CZ" alt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Wilhite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 (</a:t>
            </a:r>
            <a:r>
              <a:rPr lang="cs-CZ" altLang="cs-CZ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DNMC), Brian </a:t>
            </a:r>
            <a:r>
              <a:rPr lang="cs-CZ" alt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Wardlow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, </a:t>
            </a:r>
            <a:r>
              <a:rPr lang="cs-CZ" alt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Tsegaye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Tadesse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, </a:t>
            </a:r>
            <a:r>
              <a:rPr lang="cs-CZ" alt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Jeslinn</a:t>
            </a:r>
            <a:r>
              <a:rPr lang="cs-CZ" alt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 Brown (CALMIT)</a:t>
            </a:r>
          </a:p>
          <a:p>
            <a:pPr algn="l" eaLnBrk="1" hangingPunct="1">
              <a:spcBef>
                <a:spcPct val="0"/>
              </a:spcBef>
            </a:pPr>
            <a:endParaRPr lang="cs-CZ" altLang="en-US" sz="4000" i="1" dirty="0" smtClean="0">
              <a:solidFill>
                <a:schemeClr val="tx1"/>
              </a:solidFill>
              <a:latin typeface="Georgia" pitchFamily="18" charset="0"/>
              <a:ea typeface="Times New Roman" pitchFamily="18" charset="0"/>
              <a:cs typeface="Arial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cs-CZ" altLang="en-US" sz="4000" dirty="0" smtClean="0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charset="0"/>
              </a:rPr>
              <a:t>DĚKUJI  ZA  POZORNOST</a:t>
            </a:r>
          </a:p>
          <a:p>
            <a:pPr algn="l" eaLnBrk="1" hangingPunct="1">
              <a:spcBef>
                <a:spcPct val="0"/>
              </a:spcBef>
            </a:pPr>
            <a:endParaRPr lang="cs-CZ" altLang="en-US" sz="4000" dirty="0">
              <a:solidFill>
                <a:schemeClr val="tx1"/>
              </a:solidFill>
              <a:latin typeface="Georgia" pitchFamily="18" charset="0"/>
              <a:ea typeface="Times New Roman" pitchFamily="18" charset="0"/>
              <a:cs typeface="Arial" charset="0"/>
            </a:endParaRPr>
          </a:p>
          <a:p>
            <a:pPr algn="l" eaLnBrk="1" hangingPunct="1">
              <a:spcBef>
                <a:spcPct val="0"/>
              </a:spcBef>
            </a:pPr>
            <a:endParaRPr lang="cs-CZ" altLang="en-US" sz="4000" dirty="0" smtClean="0">
              <a:solidFill>
                <a:schemeClr val="tx1"/>
              </a:solidFill>
              <a:latin typeface="Georgia" pitchFamily="18" charset="0"/>
              <a:ea typeface="Times New Roman" pitchFamily="18" charset="0"/>
              <a:cs typeface="Arial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cs-CZ" altLang="en-US" sz="2800" dirty="0" smtClean="0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charset="0"/>
              </a:rPr>
              <a:t>…a nezapomeňte navštívit 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en-US" sz="2800" u="sng" dirty="0" smtClean="0">
                <a:solidFill>
                  <a:srgbClr val="FF6600"/>
                </a:solidFill>
                <a:latin typeface="Georgia" pitchFamily="18" charset="0"/>
                <a:ea typeface="Times New Roman" pitchFamily="18" charset="0"/>
                <a:cs typeface="Arial" charset="0"/>
              </a:rPr>
              <a:t>intersucho.cz</a:t>
            </a:r>
            <a:r>
              <a:rPr lang="cs-CZ" altLang="en-US" sz="2800" dirty="0" smtClean="0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charset="0"/>
              </a:rPr>
              <a:t> a </a:t>
            </a:r>
            <a:r>
              <a:rPr lang="cs-CZ" altLang="en-US" sz="2800" u="sng" dirty="0" smtClean="0">
                <a:solidFill>
                  <a:srgbClr val="0070C0"/>
                </a:solidFill>
                <a:latin typeface="Georgia" pitchFamily="18" charset="0"/>
                <a:ea typeface="Times New Roman" pitchFamily="18" charset="0"/>
                <a:cs typeface="Arial" charset="0"/>
              </a:rPr>
              <a:t>klimatickazmena.cz</a:t>
            </a:r>
            <a:r>
              <a:rPr lang="cs-CZ" altLang="en-US" sz="2800" dirty="0" smtClean="0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charset="0"/>
              </a:rPr>
              <a:t> </a:t>
            </a:r>
            <a:r>
              <a:rPr lang="cs-CZ" altLang="en-US" sz="2800" dirty="0" smtClean="0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charset="0"/>
                <a:sym typeface="Wingdings" panose="05000000000000000000" pitchFamily="2" charset="2"/>
              </a:rPr>
              <a:t> </a:t>
            </a:r>
            <a:endParaRPr lang="en-US" altLang="en-US" sz="2800" dirty="0" smtClean="0">
              <a:solidFill>
                <a:srgbClr val="898989"/>
              </a:solidFill>
              <a:latin typeface="Georgia" pitchFamily="18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2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 txBox="1">
            <a:spLocks/>
          </p:cNvSpPr>
          <p:nvPr/>
        </p:nvSpPr>
        <p:spPr bwMode="auto">
          <a:xfrm>
            <a:off x="684213" y="2565400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latin typeface="Georgia" pitchFamily="18" charset="0"/>
              </a:rPr>
              <a:t>Nedávná minulost 2011-2015</a:t>
            </a:r>
          </a:p>
        </p:txBody>
      </p:sp>
      <p:grpSp>
        <p:nvGrpSpPr>
          <p:cNvPr id="8195" name="Skupina 4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8196" name="Skupina 5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8" name="Přímá spojnice 7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Přímá spojnice 8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97" name="TextovéPole 6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>
                  <a:latin typeface="Georgia" pitchFamily="18" charset="0"/>
                </a:rPr>
                <a:t>Sucho - minulost</a:t>
              </a:r>
              <a:endParaRPr lang="cs-CZ" altLang="cs-CZ" sz="2800">
                <a:latin typeface="Georg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905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Skupina 3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9220" name="Skupina 4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7" name="Přímá spojnice 6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nice 7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21" name="TextovéPole 5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>
                  <a:latin typeface="Georgia" pitchFamily="18" charset="0"/>
                </a:rPr>
                <a:t>Sucho - minulost</a:t>
              </a:r>
              <a:endParaRPr lang="cs-CZ" altLang="cs-CZ" sz="2800">
                <a:latin typeface="Georgia" pitchFamily="18" charset="0"/>
              </a:endParaRPr>
            </a:p>
          </p:txBody>
        </p:sp>
      </p:grpSp>
      <p:sp>
        <p:nvSpPr>
          <p:cNvPr id="9219" name="Zástupný symbol pro obsah 2"/>
          <p:cNvSpPr txBox="1">
            <a:spLocks/>
          </p:cNvSpPr>
          <p:nvPr/>
        </p:nvSpPr>
        <p:spPr bwMode="auto">
          <a:xfrm>
            <a:off x="0" y="1196975"/>
            <a:ext cx="9132888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Říjen-listopad 2011 řada stanic </a:t>
            </a:r>
            <a:r>
              <a:rPr lang="cs-CZ" altLang="cs-CZ" sz="2000" dirty="0" smtClean="0">
                <a:latin typeface="Georgia" pitchFamily="18" charset="0"/>
              </a:rPr>
              <a:t>0 mm srážek </a:t>
            </a:r>
            <a:r>
              <a:rPr lang="cs-CZ" altLang="cs-CZ" sz="2000" dirty="0">
                <a:latin typeface="Georgia" pitchFamily="18" charset="0"/>
              </a:rPr>
              <a:t>(podzimní sucho)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Zima (listopad až ½ února</a:t>
            </a:r>
            <a:r>
              <a:rPr lang="cs-CZ" altLang="cs-CZ" sz="2000" dirty="0" smtClean="0">
                <a:latin typeface="Georgia" pitchFamily="18" charset="0"/>
              </a:rPr>
              <a:t>) 2011 </a:t>
            </a:r>
            <a:r>
              <a:rPr lang="cs-CZ" altLang="cs-CZ" sz="2000" dirty="0">
                <a:latin typeface="Georgia" pitchFamily="18" charset="0"/>
              </a:rPr>
              <a:t>– </a:t>
            </a:r>
            <a:r>
              <a:rPr lang="cs-CZ" altLang="cs-CZ" sz="2000" dirty="0" smtClean="0">
                <a:latin typeface="Georgia" pitchFamily="18" charset="0"/>
              </a:rPr>
              <a:t>nižší polohy bez </a:t>
            </a:r>
            <a:r>
              <a:rPr lang="cs-CZ" altLang="cs-CZ" sz="2000" dirty="0">
                <a:latin typeface="Georgia" pitchFamily="18" charset="0"/>
              </a:rPr>
              <a:t>souvislé sněhové pokrývky (zimní sucho)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První dekáda </a:t>
            </a:r>
            <a:r>
              <a:rPr lang="cs-CZ" altLang="cs-CZ" sz="2000" dirty="0" smtClean="0">
                <a:latin typeface="Georgia" pitchFamily="18" charset="0"/>
              </a:rPr>
              <a:t>únor 2011 </a:t>
            </a:r>
            <a:r>
              <a:rPr lang="cs-CZ" altLang="cs-CZ" sz="2000" dirty="0">
                <a:latin typeface="Georgia" pitchFamily="18" charset="0"/>
              </a:rPr>
              <a:t>– holomrazy (až -30 °C)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18. květen 2012 – jarní mrazíky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Extrémní jarní sucho (květen-červen) 2012</a:t>
            </a:r>
            <a:endParaRPr lang="cs-CZ" altLang="cs-CZ" sz="2000" dirty="0">
              <a:solidFill>
                <a:srgbClr val="FF0000"/>
              </a:solidFill>
              <a:latin typeface="Georgia" pitchFamily="18" charset="0"/>
            </a:endParaRP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Letní sucho – (červenec – srpen) 2012 !!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Extrémně dlouhá zima – do dubna 2013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Povodně -  červen </a:t>
            </a:r>
            <a:r>
              <a:rPr lang="cs-CZ" altLang="cs-CZ" sz="2000" dirty="0" smtClean="0">
                <a:latin typeface="Georgia" pitchFamily="18" charset="0"/>
              </a:rPr>
              <a:t>2013 – </a:t>
            </a:r>
            <a:r>
              <a:rPr lang="cs-CZ" altLang="cs-CZ" sz="2000" dirty="0">
                <a:latin typeface="Georgia" pitchFamily="18" charset="0"/>
              </a:rPr>
              <a:t>Praha - severní Čechy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Letní sucho 2013 !!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Zima 2013-2014 (zimní sucho)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Jarní sucho 2014!!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Extrémně vlhký srpen – září 2014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Zima 2014-2015 (zimní sucho)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Léto 2015 (červen – září) - letní sucho</a:t>
            </a:r>
          </a:p>
        </p:txBody>
      </p:sp>
    </p:spTree>
    <p:extLst>
      <p:ext uri="{BB962C8B-B14F-4D97-AF65-F5344CB8AC3E}">
        <p14:creationId xmlns:p14="http://schemas.microsoft.com/office/powerpoint/2010/main" val="216535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Skupina 3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10245" name="Skupina 4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7" name="Přímá spojnice 6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nice 7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46" name="TextovéPole 5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>
                  <a:latin typeface="Georgia" pitchFamily="18" charset="0"/>
                </a:rPr>
                <a:t>Sucho - minulost</a:t>
              </a:r>
              <a:endParaRPr lang="cs-CZ" altLang="cs-CZ" sz="2800">
                <a:latin typeface="Georgia" pitchFamily="18" charset="0"/>
              </a:endParaRPr>
            </a:p>
          </p:txBody>
        </p:sp>
      </p:grpSp>
      <p:sp>
        <p:nvSpPr>
          <p:cNvPr id="10243" name="Zástupný symbol pro obsah 2"/>
          <p:cNvSpPr txBox="1">
            <a:spLocks/>
          </p:cNvSpPr>
          <p:nvPr/>
        </p:nvSpPr>
        <p:spPr bwMode="auto"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Říjen-listopad 2011 řada stanic 0 mm </a:t>
            </a:r>
            <a:r>
              <a:rPr lang="cs-CZ" altLang="cs-CZ" sz="2000" dirty="0" smtClean="0">
                <a:latin typeface="Georgia" pitchFamily="18" charset="0"/>
              </a:rPr>
              <a:t>srážek (podzimní </a:t>
            </a:r>
            <a:r>
              <a:rPr lang="cs-CZ" altLang="cs-CZ" sz="2000" dirty="0">
                <a:solidFill>
                  <a:srgbClr val="FF0000"/>
                </a:solidFill>
                <a:latin typeface="Georgia" pitchFamily="18" charset="0"/>
              </a:rPr>
              <a:t>sucho</a:t>
            </a:r>
            <a:r>
              <a:rPr lang="cs-CZ" altLang="cs-CZ" sz="2000" dirty="0">
                <a:latin typeface="Georgia" pitchFamily="18" charset="0"/>
              </a:rPr>
              <a:t>)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Zima (listopad až ½ února) </a:t>
            </a:r>
            <a:r>
              <a:rPr lang="cs-CZ" altLang="cs-CZ" sz="2000" dirty="0" smtClean="0">
                <a:latin typeface="Georgia" pitchFamily="18" charset="0"/>
              </a:rPr>
              <a:t>2011 – nižší polohy bez </a:t>
            </a:r>
            <a:r>
              <a:rPr lang="cs-CZ" altLang="cs-CZ" sz="2000" dirty="0">
                <a:latin typeface="Georgia" pitchFamily="18" charset="0"/>
              </a:rPr>
              <a:t>souvislé sněhové pokrývky (zimní </a:t>
            </a:r>
            <a:r>
              <a:rPr lang="cs-CZ" altLang="cs-CZ" sz="2000" dirty="0">
                <a:solidFill>
                  <a:srgbClr val="FF0000"/>
                </a:solidFill>
                <a:latin typeface="Georgia" pitchFamily="18" charset="0"/>
              </a:rPr>
              <a:t>sucho</a:t>
            </a:r>
            <a:r>
              <a:rPr lang="cs-CZ" altLang="cs-CZ" sz="2000" dirty="0">
                <a:latin typeface="Georgia" pitchFamily="18" charset="0"/>
              </a:rPr>
              <a:t>)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První dekáda únor </a:t>
            </a:r>
            <a:r>
              <a:rPr lang="cs-CZ" altLang="cs-CZ" sz="2000" dirty="0" smtClean="0">
                <a:latin typeface="Georgia" pitchFamily="18" charset="0"/>
              </a:rPr>
              <a:t>2011 – </a:t>
            </a:r>
            <a:r>
              <a:rPr lang="cs-CZ" altLang="cs-CZ" sz="2000" dirty="0">
                <a:latin typeface="Georgia" pitchFamily="18" charset="0"/>
              </a:rPr>
              <a:t>holomrazy (až -30 °C)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18. květen 2012 – jarní mrazíky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Extrémní jarní </a:t>
            </a:r>
            <a:r>
              <a:rPr lang="cs-CZ" altLang="cs-CZ" sz="2000" dirty="0">
                <a:solidFill>
                  <a:srgbClr val="FF0000"/>
                </a:solidFill>
                <a:latin typeface="Georgia" pitchFamily="18" charset="0"/>
              </a:rPr>
              <a:t>sucho </a:t>
            </a:r>
            <a:r>
              <a:rPr lang="cs-CZ" altLang="cs-CZ" sz="2000" dirty="0">
                <a:latin typeface="Georgia" pitchFamily="18" charset="0"/>
              </a:rPr>
              <a:t>(květen-červen) 2012</a:t>
            </a:r>
            <a:endParaRPr lang="cs-CZ" altLang="cs-CZ" sz="2000" dirty="0">
              <a:solidFill>
                <a:srgbClr val="FF0000"/>
              </a:solidFill>
              <a:latin typeface="Georgia" pitchFamily="18" charset="0"/>
            </a:endParaRP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Letní </a:t>
            </a:r>
            <a:r>
              <a:rPr lang="cs-CZ" altLang="cs-CZ" sz="2000" dirty="0">
                <a:solidFill>
                  <a:srgbClr val="FF0000"/>
                </a:solidFill>
                <a:latin typeface="Georgia" pitchFamily="18" charset="0"/>
              </a:rPr>
              <a:t>sucho</a:t>
            </a:r>
            <a:r>
              <a:rPr lang="cs-CZ" altLang="cs-CZ" sz="2000" dirty="0">
                <a:latin typeface="Georgia" pitchFamily="18" charset="0"/>
              </a:rPr>
              <a:t> – (červenec – srpen) 2012 !!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Extrémně dlouhá zima – do dubna 2013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Povodně -  červen </a:t>
            </a:r>
            <a:r>
              <a:rPr lang="cs-CZ" altLang="cs-CZ" sz="2000" dirty="0" smtClean="0">
                <a:latin typeface="Georgia" pitchFamily="18" charset="0"/>
              </a:rPr>
              <a:t>2013 – </a:t>
            </a:r>
            <a:r>
              <a:rPr lang="cs-CZ" altLang="cs-CZ" sz="2000" dirty="0">
                <a:latin typeface="Georgia" pitchFamily="18" charset="0"/>
              </a:rPr>
              <a:t>Praha - severní Čechy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Letní </a:t>
            </a:r>
            <a:r>
              <a:rPr lang="cs-CZ" altLang="cs-CZ" sz="2000" dirty="0">
                <a:solidFill>
                  <a:srgbClr val="FF0000"/>
                </a:solidFill>
                <a:latin typeface="Georgia" pitchFamily="18" charset="0"/>
              </a:rPr>
              <a:t>sucho</a:t>
            </a:r>
            <a:r>
              <a:rPr lang="cs-CZ" altLang="cs-CZ" sz="2000" dirty="0">
                <a:latin typeface="Georgia" pitchFamily="18" charset="0"/>
              </a:rPr>
              <a:t> 2013 !!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Zima 2013-2014 (zimní </a:t>
            </a:r>
            <a:r>
              <a:rPr lang="cs-CZ" altLang="cs-CZ" sz="2000" dirty="0">
                <a:solidFill>
                  <a:srgbClr val="FF0000"/>
                </a:solidFill>
                <a:latin typeface="Georgia" pitchFamily="18" charset="0"/>
              </a:rPr>
              <a:t>sucho</a:t>
            </a:r>
            <a:r>
              <a:rPr lang="cs-CZ" altLang="cs-CZ" sz="2000" dirty="0">
                <a:latin typeface="Georgia" pitchFamily="18" charset="0"/>
              </a:rPr>
              <a:t>)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Jarní </a:t>
            </a:r>
            <a:r>
              <a:rPr lang="cs-CZ" altLang="cs-CZ" sz="2000" dirty="0">
                <a:solidFill>
                  <a:srgbClr val="FF0000"/>
                </a:solidFill>
                <a:latin typeface="Georgia" pitchFamily="18" charset="0"/>
              </a:rPr>
              <a:t>sucho</a:t>
            </a:r>
            <a:r>
              <a:rPr lang="cs-CZ" altLang="cs-CZ" sz="2000" dirty="0">
                <a:latin typeface="Georgia" pitchFamily="18" charset="0"/>
              </a:rPr>
              <a:t> 2014!!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Extrémně vlhký srpen – září 2014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Zima 2014-2015 (zimní </a:t>
            </a:r>
            <a:r>
              <a:rPr lang="cs-CZ" altLang="cs-CZ" sz="2000" dirty="0">
                <a:solidFill>
                  <a:srgbClr val="FF0000"/>
                </a:solidFill>
                <a:latin typeface="Georgia" pitchFamily="18" charset="0"/>
              </a:rPr>
              <a:t>sucho</a:t>
            </a:r>
            <a:r>
              <a:rPr lang="cs-CZ" altLang="cs-CZ" sz="2000" dirty="0">
                <a:latin typeface="Georgia" pitchFamily="18" charset="0"/>
              </a:rPr>
              <a:t>)</a:t>
            </a:r>
          </a:p>
          <a:p>
            <a:pPr>
              <a:buFontTx/>
              <a:buAutoNum type="arabicPeriod"/>
            </a:pPr>
            <a:r>
              <a:rPr lang="cs-CZ" altLang="cs-CZ" sz="2000" dirty="0">
                <a:latin typeface="Georgia" pitchFamily="18" charset="0"/>
              </a:rPr>
              <a:t>Léto 2015 (červen – září) - letní </a:t>
            </a:r>
            <a:r>
              <a:rPr lang="cs-CZ" altLang="cs-CZ" sz="2000" dirty="0">
                <a:solidFill>
                  <a:srgbClr val="FF0000"/>
                </a:solidFill>
                <a:latin typeface="Georgia" pitchFamily="18" charset="0"/>
              </a:rPr>
              <a:t>sucho</a:t>
            </a:r>
          </a:p>
          <a:p>
            <a:pPr>
              <a:buFontTx/>
              <a:buAutoNum type="arabicPeriod"/>
            </a:pPr>
            <a:endParaRPr lang="cs-CZ" altLang="cs-CZ" sz="2000" dirty="0">
              <a:latin typeface="Georgia" pitchFamily="18" charset="0"/>
            </a:endParaRPr>
          </a:p>
          <a:p>
            <a:pPr>
              <a:buFontTx/>
              <a:buAutoNum type="arabicPeriod"/>
            </a:pPr>
            <a:endParaRPr lang="cs-CZ" altLang="cs-CZ" sz="2000" dirty="0">
              <a:latin typeface="Georgia" pitchFamily="18" charset="0"/>
            </a:endParaRPr>
          </a:p>
        </p:txBody>
      </p:sp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7019925" y="5157788"/>
            <a:ext cx="15843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latin typeface="Georgia" pitchFamily="18" charset="0"/>
              </a:rPr>
              <a:t>9/14</a:t>
            </a:r>
          </a:p>
        </p:txBody>
      </p:sp>
    </p:spTree>
    <p:extLst>
      <p:ext uri="{BB962C8B-B14F-4D97-AF65-F5344CB8AC3E}">
        <p14:creationId xmlns:p14="http://schemas.microsoft.com/office/powerpoint/2010/main" val="16736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-1" y="6492875"/>
            <a:ext cx="7364413" cy="365125"/>
          </a:xfrm>
        </p:spPr>
        <p:txBody>
          <a:bodyPr/>
          <a:lstStyle/>
          <a:p>
            <a:pPr algn="l"/>
            <a:r>
              <a:rPr lang="cs-CZ" dirty="0" smtClean="0"/>
              <a:t>Trnka </a:t>
            </a:r>
            <a:r>
              <a:rPr lang="cs-CZ" i="1" dirty="0" smtClean="0"/>
              <a:t>et al., </a:t>
            </a:r>
            <a:r>
              <a:rPr lang="cs-CZ" dirty="0" smtClean="0"/>
              <a:t>2015, </a:t>
            </a:r>
            <a:r>
              <a:rPr lang="en-US" dirty="0" err="1" smtClean="0"/>
              <a:t>Int</a:t>
            </a:r>
            <a:r>
              <a:rPr lang="cs-CZ" dirty="0" err="1" smtClean="0"/>
              <a:t>ernational</a:t>
            </a:r>
            <a:r>
              <a:rPr lang="en-US" dirty="0" smtClean="0"/>
              <a:t> J</a:t>
            </a:r>
            <a:r>
              <a:rPr lang="cs-CZ" dirty="0" err="1" smtClean="0"/>
              <a:t>ournal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en-US" dirty="0" smtClean="0"/>
              <a:t> </a:t>
            </a:r>
            <a:r>
              <a:rPr lang="en-US" dirty="0" err="1" smtClean="0"/>
              <a:t>Climatol</a:t>
            </a:r>
            <a:r>
              <a:rPr lang="cs-CZ" dirty="0" err="1" smtClean="0"/>
              <a:t>ogy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en-US" dirty="0"/>
              <a:t>35: 3733–3747 </a:t>
            </a:r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6150" name="Šipka doprava 22"/>
          <p:cNvSpPr>
            <a:spLocks noChangeArrowheads="1"/>
          </p:cNvSpPr>
          <p:nvPr/>
        </p:nvSpPr>
        <p:spPr bwMode="auto">
          <a:xfrm rot="10800000">
            <a:off x="6807200" y="4826000"/>
            <a:ext cx="6477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400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6151" name="Šipka doprava 21"/>
          <p:cNvSpPr>
            <a:spLocks noChangeArrowheads="1"/>
          </p:cNvSpPr>
          <p:nvPr/>
        </p:nvSpPr>
        <p:spPr bwMode="auto">
          <a:xfrm rot="10800000">
            <a:off x="6794500" y="3589338"/>
            <a:ext cx="574675" cy="2032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400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6152" name="Šipka doprava 18"/>
          <p:cNvSpPr>
            <a:spLocks noChangeArrowheads="1"/>
          </p:cNvSpPr>
          <p:nvPr/>
        </p:nvSpPr>
        <p:spPr bwMode="auto">
          <a:xfrm rot="10800000">
            <a:off x="6794500" y="2220913"/>
            <a:ext cx="576263" cy="200025"/>
          </a:xfrm>
          <a:prstGeom prst="rightArrow">
            <a:avLst>
              <a:gd name="adj1" fmla="val 50000"/>
              <a:gd name="adj2" fmla="val 5015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400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12" name="Obdélník 13"/>
          <p:cNvSpPr>
            <a:spLocks noChangeArrowheads="1"/>
          </p:cNvSpPr>
          <p:nvPr/>
        </p:nvSpPr>
        <p:spPr bwMode="auto">
          <a:xfrm>
            <a:off x="6972300" y="1957388"/>
            <a:ext cx="235267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  <a:latin typeface="Georgia" pitchFamily="18" charset="0"/>
              </a:rPr>
              <a:t>  </a:t>
            </a:r>
            <a:r>
              <a:rPr lang="cs-CZ" altLang="cs-CZ" sz="2800" b="1">
                <a:solidFill>
                  <a:srgbClr val="FF0000"/>
                </a:solidFill>
                <a:latin typeface="Georgia" pitchFamily="18" charset="0"/>
              </a:rPr>
              <a:t>Květen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2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660066"/>
                </a:solidFill>
                <a:latin typeface="Georgia" pitchFamily="18" charset="0"/>
              </a:rPr>
              <a:t>    Červenec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660066"/>
                </a:solidFill>
                <a:latin typeface="Georgia" pitchFamily="18" charset="0"/>
              </a:rPr>
              <a:t>Září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>
              <a:solidFill>
                <a:srgbClr val="660066"/>
              </a:solidFill>
              <a:latin typeface="Georgia" pitchFamily="18" charset="0"/>
            </a:endParaRPr>
          </a:p>
        </p:txBody>
      </p:sp>
      <p:sp>
        <p:nvSpPr>
          <p:cNvPr id="6154" name="TextovéPole 12"/>
          <p:cNvSpPr txBox="1">
            <a:spLocks noChangeArrowheads="1"/>
          </p:cNvSpPr>
          <p:nvPr/>
        </p:nvSpPr>
        <p:spPr bwMode="auto">
          <a:xfrm>
            <a:off x="-209550" y="1941513"/>
            <a:ext cx="21240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660066"/>
                </a:solidFill>
                <a:latin typeface="Georgia" pitchFamily="18" charset="0"/>
              </a:rPr>
              <a:t>Duben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660066"/>
                </a:solidFill>
                <a:latin typeface="Georgia" pitchFamily="18" charset="0"/>
              </a:rPr>
              <a:t> </a:t>
            </a:r>
            <a:r>
              <a:rPr lang="cs-CZ" altLang="cs-CZ" sz="2800" b="1">
                <a:solidFill>
                  <a:srgbClr val="FF0000"/>
                </a:solidFill>
                <a:latin typeface="Georgia" pitchFamily="18" charset="0"/>
              </a:rPr>
              <a:t>Červen</a:t>
            </a:r>
            <a:endParaRPr lang="cs-CZ" altLang="cs-CZ" sz="28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660066"/>
              </a:solidFill>
              <a:latin typeface="Georgia" pitchFamily="18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660066"/>
                </a:solidFill>
                <a:latin typeface="Georgia" pitchFamily="18" charset="0"/>
              </a:rPr>
              <a:t>Srpen</a:t>
            </a:r>
          </a:p>
        </p:txBody>
      </p:sp>
      <p:grpSp>
        <p:nvGrpSpPr>
          <p:cNvPr id="6155" name="Skupina 10"/>
          <p:cNvGrpSpPr>
            <a:grpSpLocks/>
          </p:cNvGrpSpPr>
          <p:nvPr/>
        </p:nvGrpSpPr>
        <p:grpSpPr bwMode="auto">
          <a:xfrm>
            <a:off x="434975" y="804863"/>
            <a:ext cx="8274050" cy="4797425"/>
            <a:chOff x="-417663" y="764704"/>
            <a:chExt cx="9735015" cy="5760640"/>
          </a:xfrm>
        </p:grpSpPr>
        <p:sp>
          <p:nvSpPr>
            <p:cNvPr id="12308" name="Obdélník 4"/>
            <p:cNvSpPr>
              <a:spLocks noChangeArrowheads="1"/>
            </p:cNvSpPr>
            <p:nvPr/>
          </p:nvSpPr>
          <p:spPr bwMode="auto">
            <a:xfrm>
              <a:off x="-417663" y="764704"/>
              <a:ext cx="9735015" cy="602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2800" u="sng">
                  <a:latin typeface="Georgia" pitchFamily="18" charset="0"/>
                </a:rPr>
                <a:t>Vlhkost půdy v hloubce 0-1,0 m v letech 1961-2012 </a:t>
              </a:r>
            </a:p>
          </p:txBody>
        </p:sp>
        <p:pic>
          <p:nvPicPr>
            <p:cNvPr id="12309" name="Picture 6" descr="SP_AWR_month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3" y="1340768"/>
              <a:ext cx="5083577" cy="5184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6" name="Šipka doprava 15"/>
          <p:cNvSpPr>
            <a:spLocks noChangeArrowheads="1"/>
          </p:cNvSpPr>
          <p:nvPr/>
        </p:nvSpPr>
        <p:spPr bwMode="auto">
          <a:xfrm>
            <a:off x="1752600" y="2017713"/>
            <a:ext cx="6477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400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6157" name="Šipka doprava 16"/>
          <p:cNvSpPr>
            <a:spLocks noChangeArrowheads="1"/>
          </p:cNvSpPr>
          <p:nvPr/>
        </p:nvSpPr>
        <p:spPr bwMode="auto">
          <a:xfrm>
            <a:off x="1746250" y="3386138"/>
            <a:ext cx="649288" cy="215900"/>
          </a:xfrm>
          <a:prstGeom prst="rightArrow">
            <a:avLst>
              <a:gd name="adj1" fmla="val 50000"/>
              <a:gd name="adj2" fmla="val 50123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400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6158" name="Šipka doprava 17"/>
          <p:cNvSpPr>
            <a:spLocks noChangeArrowheads="1"/>
          </p:cNvSpPr>
          <p:nvPr/>
        </p:nvSpPr>
        <p:spPr bwMode="auto">
          <a:xfrm>
            <a:off x="1746250" y="4718050"/>
            <a:ext cx="649288" cy="215900"/>
          </a:xfrm>
          <a:prstGeom prst="rightArrow">
            <a:avLst>
              <a:gd name="adj1" fmla="val 50000"/>
              <a:gd name="adj2" fmla="val 50123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cs-CZ" altLang="cs-CZ" sz="4000">
              <a:solidFill>
                <a:srgbClr val="660066"/>
              </a:solidFill>
              <a:latin typeface="Arial" charset="0"/>
            </a:endParaRPr>
          </a:p>
        </p:txBody>
      </p:sp>
      <p:pic>
        <p:nvPicPr>
          <p:cNvPr id="6159" name="Picture 6" descr="SP_AWR_mont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r="20042" b="92682"/>
          <a:stretch>
            <a:fillRect/>
          </a:stretch>
        </p:blipFill>
        <p:spPr bwMode="auto">
          <a:xfrm>
            <a:off x="1779588" y="5659438"/>
            <a:ext cx="55848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3" name="Skupina 18"/>
          <p:cNvGrpSpPr>
            <a:grpSpLocks/>
          </p:cNvGrpSpPr>
          <p:nvPr/>
        </p:nvGrpSpPr>
        <p:grpSpPr bwMode="auto">
          <a:xfrm>
            <a:off x="0" y="25400"/>
            <a:ext cx="9155113" cy="776288"/>
            <a:chOff x="-11875" y="-1"/>
            <a:chExt cx="9155875" cy="775979"/>
          </a:xfrm>
        </p:grpSpPr>
        <p:grpSp>
          <p:nvGrpSpPr>
            <p:cNvPr id="12304" name="Skupina 19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23" name="Přímá spojnice 22"/>
              <p:cNvCxnSpPr/>
              <p:nvPr/>
            </p:nvCxnSpPr>
            <p:spPr>
              <a:xfrm>
                <a:off x="-11875" y="693415"/>
                <a:ext cx="914476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23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05" name="TextovéPole 20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>
                  <a:latin typeface="Georgia" pitchFamily="18" charset="0"/>
                </a:rPr>
                <a:t>Sucho – minulost</a:t>
              </a:r>
              <a:endParaRPr lang="cs-CZ" altLang="cs-CZ" sz="2800">
                <a:latin typeface="Georg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1" grpId="0" animBg="1"/>
      <p:bldP spid="6152" grpId="0" animBg="1"/>
      <p:bldP spid="12" grpId="0"/>
      <p:bldP spid="6154" grpId="0"/>
      <p:bldP spid="6156" grpId="0" animBg="1"/>
      <p:bldP spid="6157" grpId="0" animBg="1"/>
      <p:bldP spid="61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Skupina 1"/>
          <p:cNvGrpSpPr>
            <a:grpSpLocks/>
          </p:cNvGrpSpPr>
          <p:nvPr/>
        </p:nvGrpSpPr>
        <p:grpSpPr bwMode="auto">
          <a:xfrm>
            <a:off x="-9525" y="825500"/>
            <a:ext cx="8086725" cy="3325813"/>
            <a:chOff x="952500" y="554038"/>
            <a:chExt cx="6871988" cy="3481135"/>
          </a:xfrm>
        </p:grpSpPr>
        <p:graphicFrame>
          <p:nvGraphicFramePr>
            <p:cNvPr id="5" name="Graf 4"/>
            <p:cNvGraphicFramePr>
              <a:graphicFrameLocks/>
            </p:cNvGraphicFramePr>
            <p:nvPr/>
          </p:nvGraphicFramePr>
          <p:xfrm>
            <a:off x="989952" y="939549"/>
            <a:ext cx="6834536" cy="30956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277" name="TextovéPole 2"/>
            <p:cNvSpPr txBox="1">
              <a:spLocks noChangeArrowheads="1"/>
            </p:cNvSpPr>
            <p:nvPr/>
          </p:nvSpPr>
          <p:spPr bwMode="auto">
            <a:xfrm>
              <a:off x="952500" y="554038"/>
              <a:ext cx="6834188" cy="41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2000" i="1">
                  <a:solidFill>
                    <a:srgbClr val="FF0000"/>
                  </a:solidFill>
                  <a:latin typeface="Georgia" pitchFamily="18" charset="0"/>
                </a:rPr>
                <a:t>Průměrná roční teplota České republiky </a:t>
              </a:r>
              <a:r>
                <a:rPr lang="en-US" altLang="cs-CZ" sz="2000" i="1">
                  <a:solidFill>
                    <a:srgbClr val="FF0000"/>
                  </a:solidFill>
                  <a:latin typeface="Georgia" pitchFamily="18" charset="0"/>
                </a:rPr>
                <a:t>(18</a:t>
              </a:r>
              <a:r>
                <a:rPr lang="cs-CZ" altLang="cs-CZ" sz="2000" i="1">
                  <a:solidFill>
                    <a:srgbClr val="FF0000"/>
                  </a:solidFill>
                  <a:latin typeface="Georgia" pitchFamily="18" charset="0"/>
                </a:rPr>
                <a:t>50</a:t>
              </a:r>
              <a:r>
                <a:rPr lang="en-US" altLang="cs-CZ" sz="2000" i="1">
                  <a:solidFill>
                    <a:srgbClr val="FF0000"/>
                  </a:solidFill>
                  <a:latin typeface="Georgia" pitchFamily="18" charset="0"/>
                </a:rPr>
                <a:t>-20</a:t>
              </a:r>
              <a:r>
                <a:rPr lang="cs-CZ" altLang="cs-CZ" sz="2000" i="1">
                  <a:solidFill>
                    <a:srgbClr val="FF0000"/>
                  </a:solidFill>
                  <a:latin typeface="Georgia" pitchFamily="18" charset="0"/>
                </a:rPr>
                <a:t>14</a:t>
              </a:r>
              <a:r>
                <a:rPr lang="en-US" altLang="cs-CZ" sz="2000" i="1">
                  <a:solidFill>
                    <a:srgbClr val="FF0000"/>
                  </a:solidFill>
                  <a:latin typeface="Georgia" pitchFamily="18" charset="0"/>
                </a:rPr>
                <a:t>)</a:t>
              </a:r>
            </a:p>
          </p:txBody>
        </p:sp>
      </p:grpSp>
      <p:grpSp>
        <p:nvGrpSpPr>
          <p:cNvPr id="7" name="Skupina 6"/>
          <p:cNvGrpSpPr>
            <a:grpSpLocks/>
          </p:cNvGrpSpPr>
          <p:nvPr/>
        </p:nvGrpSpPr>
        <p:grpSpPr bwMode="auto">
          <a:xfrm>
            <a:off x="-9525" y="3767138"/>
            <a:ext cx="8042275" cy="3090862"/>
            <a:chOff x="933240" y="3742184"/>
            <a:chExt cx="6891248" cy="3215208"/>
          </a:xfrm>
        </p:grpSpPr>
        <p:graphicFrame>
          <p:nvGraphicFramePr>
            <p:cNvPr id="8" name="Graf 7"/>
            <p:cNvGraphicFramePr>
              <a:graphicFrameLocks/>
            </p:cNvGraphicFramePr>
            <p:nvPr/>
          </p:nvGraphicFramePr>
          <p:xfrm>
            <a:off x="989952" y="4045004"/>
            <a:ext cx="6834536" cy="29123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ovéPole 8"/>
            <p:cNvSpPr txBox="1">
              <a:spLocks noChangeArrowheads="1"/>
            </p:cNvSpPr>
            <p:nvPr/>
          </p:nvSpPr>
          <p:spPr bwMode="auto">
            <a:xfrm>
              <a:off x="933240" y="3742184"/>
              <a:ext cx="6872204" cy="388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33CC"/>
                </a:buClr>
                <a:buFont typeface="Wingdings" pitchFamily="2" charset="2"/>
                <a:buChar char="Ø"/>
                <a:defRPr sz="3200">
                  <a:solidFill>
                    <a:srgbClr val="660066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7B761"/>
                </a:buClr>
                <a:buSzPct val="90000"/>
                <a:buFont typeface="Wingdings" pitchFamily="2" charset="2"/>
                <a:buChar char="ð"/>
                <a:defRPr sz="2800">
                  <a:solidFill>
                    <a:srgbClr val="660066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FF"/>
                </a:buClr>
                <a:buSzPct val="50000"/>
                <a:buFont typeface="Wingdings" pitchFamily="2" charset="2"/>
                <a:buChar char="£"/>
                <a:defRPr sz="2400">
                  <a:solidFill>
                    <a:srgbClr val="660066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660066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66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6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6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6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660066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cs-CZ" altLang="cs-CZ" sz="2000" i="1" dirty="0" smtClean="0">
                  <a:solidFill>
                    <a:schemeClr val="bg2">
                      <a:lumMod val="50000"/>
                    </a:schemeClr>
                  </a:solidFill>
                  <a:latin typeface="Georgia" panose="02040502050405020303" pitchFamily="18" charset="0"/>
                </a:rPr>
                <a:t>Roční úhrn srážek </a:t>
              </a:r>
              <a:r>
                <a:rPr lang="en-US" altLang="cs-CZ" sz="2000" i="1" dirty="0">
                  <a:solidFill>
                    <a:schemeClr val="bg2">
                      <a:lumMod val="50000"/>
                    </a:schemeClr>
                  </a:solidFill>
                  <a:latin typeface="Georgia" panose="02040502050405020303" pitchFamily="18" charset="0"/>
                </a:rPr>
                <a:t>(</a:t>
              </a:r>
              <a:r>
                <a:rPr lang="en-US" altLang="cs-CZ" sz="2000" i="1" dirty="0" smtClean="0">
                  <a:solidFill>
                    <a:schemeClr val="bg2">
                      <a:lumMod val="50000"/>
                    </a:schemeClr>
                  </a:solidFill>
                  <a:latin typeface="Georgia" panose="02040502050405020303" pitchFamily="18" charset="0"/>
                </a:rPr>
                <a:t>18</a:t>
              </a:r>
              <a:r>
                <a:rPr lang="cs-CZ" altLang="cs-CZ" sz="2000" i="1" dirty="0" smtClean="0">
                  <a:solidFill>
                    <a:schemeClr val="bg2">
                      <a:lumMod val="50000"/>
                    </a:schemeClr>
                  </a:solidFill>
                  <a:latin typeface="Georgia" panose="02040502050405020303" pitchFamily="18" charset="0"/>
                </a:rPr>
                <a:t>50</a:t>
              </a:r>
              <a:r>
                <a:rPr lang="en-US" altLang="cs-CZ" sz="2000" i="1" dirty="0" smtClean="0">
                  <a:solidFill>
                    <a:schemeClr val="bg2">
                      <a:lumMod val="50000"/>
                    </a:schemeClr>
                  </a:solidFill>
                  <a:latin typeface="Georgia" panose="02040502050405020303" pitchFamily="18" charset="0"/>
                </a:rPr>
                <a:t>-20</a:t>
              </a:r>
              <a:r>
                <a:rPr lang="cs-CZ" altLang="cs-CZ" sz="2000" i="1" dirty="0" smtClean="0">
                  <a:solidFill>
                    <a:schemeClr val="bg2">
                      <a:lumMod val="50000"/>
                    </a:schemeClr>
                  </a:solidFill>
                  <a:latin typeface="Georgia" panose="02040502050405020303" pitchFamily="18" charset="0"/>
                </a:rPr>
                <a:t>14)</a:t>
              </a:r>
              <a:endParaRPr lang="en-US" altLang="cs-CZ" sz="20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0" name="TextovéPole 10"/>
          <p:cNvSpPr txBox="1">
            <a:spLocks noChangeArrowheads="1"/>
          </p:cNvSpPr>
          <p:nvPr/>
        </p:nvSpPr>
        <p:spPr bwMode="auto">
          <a:xfrm>
            <a:off x="8010525" y="1556792"/>
            <a:ext cx="1133475" cy="64633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Georgia" pitchFamily="18" charset="0"/>
              </a:rPr>
              <a:t>2014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Georgia" pitchFamily="18" charset="0"/>
              </a:rPr>
              <a:t> = 9,4°C</a:t>
            </a:r>
          </a:p>
        </p:txBody>
      </p:sp>
      <p:grpSp>
        <p:nvGrpSpPr>
          <p:cNvPr id="11269" name="Skupina 10"/>
          <p:cNvGrpSpPr>
            <a:grpSpLocks/>
          </p:cNvGrpSpPr>
          <p:nvPr/>
        </p:nvGrpSpPr>
        <p:grpSpPr bwMode="auto">
          <a:xfrm>
            <a:off x="0" y="25400"/>
            <a:ext cx="9155113" cy="776288"/>
            <a:chOff x="-11875" y="-1"/>
            <a:chExt cx="9155875" cy="775979"/>
          </a:xfrm>
        </p:grpSpPr>
        <p:grpSp>
          <p:nvGrpSpPr>
            <p:cNvPr id="11270" name="Skupina 11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14" name="Přímá spojnice 13"/>
              <p:cNvCxnSpPr/>
              <p:nvPr/>
            </p:nvCxnSpPr>
            <p:spPr>
              <a:xfrm>
                <a:off x="-11875" y="693415"/>
                <a:ext cx="914476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71" name="TextovéPole 12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>
                  <a:latin typeface="Georgia" pitchFamily="18" charset="0"/>
                </a:rPr>
                <a:t>Sucho - minulost</a:t>
              </a:r>
              <a:endParaRPr lang="cs-CZ" altLang="cs-CZ" sz="2800">
                <a:latin typeface="Georgia" pitchFamily="18" charset="0"/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11874" y="3767138"/>
            <a:ext cx="9132126" cy="3090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95263" y="3953855"/>
            <a:ext cx="875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latin typeface="Georgia" panose="02040502050405020303" pitchFamily="18" charset="0"/>
              </a:rPr>
              <a:t>Od 90. let</a:t>
            </a:r>
          </a:p>
          <a:p>
            <a:pPr algn="ctr"/>
            <a:endParaRPr lang="cs-CZ" sz="3200" dirty="0">
              <a:latin typeface="Georgia" panose="02040502050405020303" pitchFamily="18" charset="0"/>
            </a:endParaRPr>
          </a:p>
          <a:p>
            <a:pPr algn="ctr"/>
            <a:r>
              <a:rPr lang="cs-CZ" sz="32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SRÁŽKY NEKLESAJÍ      </a:t>
            </a:r>
            <a:r>
              <a:rPr lang="cs-CZ" sz="32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TEPLOTA NARŮSTÁ</a:t>
            </a:r>
            <a:endParaRPr lang="cs-CZ" sz="32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 txBox="1">
            <a:spLocks/>
          </p:cNvSpPr>
          <p:nvPr/>
        </p:nvSpPr>
        <p:spPr bwMode="auto">
          <a:xfrm>
            <a:off x="684213" y="155733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latin typeface="Georgia" pitchFamily="18" charset="0"/>
              </a:rPr>
              <a:t>Půdní sucho a jeho tři „P“</a:t>
            </a: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403350" y="3068638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cs-CZ" altLang="cs-CZ" dirty="0" smtClean="0">
                <a:latin typeface="Georgia" panose="02040502050405020303" pitchFamily="18" charset="0"/>
              </a:rPr>
              <a:t>Prostorové (mapy)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cs-CZ" altLang="cs-CZ" dirty="0" smtClean="0">
                <a:latin typeface="Georgia" panose="02040502050405020303" pitchFamily="18" charset="0"/>
              </a:rPr>
              <a:t>Plíživé (versus x povodně)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cs-CZ" altLang="cs-CZ" dirty="0" smtClean="0">
                <a:latin typeface="Georgia" panose="02040502050405020303" pitchFamily="18" charset="0"/>
              </a:rPr>
              <a:t>Problematické (škody)</a:t>
            </a:r>
          </a:p>
          <a:p>
            <a:pPr>
              <a:defRPr/>
            </a:pPr>
            <a:endParaRPr lang="cs-CZ" altLang="cs-CZ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24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kumenty\práce_2\konference\16\leden_Liberec\obrazky na prezentaci\homepag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6288"/>
            <a:ext cx="7727851" cy="559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ovací čára 4"/>
          <p:cNvCxnSpPr/>
          <p:nvPr/>
        </p:nvCxnSpPr>
        <p:spPr>
          <a:xfrm rot="10800000">
            <a:off x="3743325" y="6453188"/>
            <a:ext cx="54006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55" name="Skupina 5"/>
          <p:cNvGrpSpPr>
            <a:grpSpLocks/>
          </p:cNvGrpSpPr>
          <p:nvPr/>
        </p:nvGrpSpPr>
        <p:grpSpPr bwMode="auto">
          <a:xfrm>
            <a:off x="-11113" y="0"/>
            <a:ext cx="9155113" cy="776288"/>
            <a:chOff x="-11875" y="-1"/>
            <a:chExt cx="9155875" cy="775979"/>
          </a:xfrm>
        </p:grpSpPr>
        <p:grpSp>
          <p:nvGrpSpPr>
            <p:cNvPr id="23558" name="Skupina 6"/>
            <p:cNvGrpSpPr>
              <a:grpSpLocks/>
            </p:cNvGrpSpPr>
            <p:nvPr/>
          </p:nvGrpSpPr>
          <p:grpSpPr bwMode="auto">
            <a:xfrm>
              <a:off x="-11875" y="708961"/>
              <a:ext cx="9144000" cy="67017"/>
              <a:chOff x="-11875" y="692696"/>
              <a:chExt cx="9144000" cy="130597"/>
            </a:xfrm>
          </p:grpSpPr>
          <p:cxnSp>
            <p:nvCxnSpPr>
              <p:cNvPr id="11" name="Přímá spojnice 10"/>
              <p:cNvCxnSpPr/>
              <p:nvPr/>
            </p:nvCxnSpPr>
            <p:spPr>
              <a:xfrm>
                <a:off x="-11875" y="693415"/>
                <a:ext cx="91447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11"/>
              <p:cNvCxnSpPr/>
              <p:nvPr/>
            </p:nvCxnSpPr>
            <p:spPr>
              <a:xfrm>
                <a:off x="183404" y="823293"/>
                <a:ext cx="875420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559" name="TextovéPole 7"/>
            <p:cNvSpPr txBox="1">
              <a:spLocks noChangeArrowheads="1"/>
            </p:cNvSpPr>
            <p:nvPr/>
          </p:nvSpPr>
          <p:spPr bwMode="auto">
            <a:xfrm>
              <a:off x="0" y="-1"/>
              <a:ext cx="9144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>
                  <a:latin typeface="Georgia" pitchFamily="18" charset="0"/>
                </a:rPr>
                <a:t>ISSS – www.intersucho.cz</a:t>
              </a:r>
              <a:endParaRPr lang="cs-CZ" altLang="cs-CZ" sz="2800">
                <a:latin typeface="Georgia" pitchFamily="18" charset="0"/>
              </a:endParaRPr>
            </a:p>
          </p:txBody>
        </p:sp>
      </p:grp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5961063"/>
            <a:ext cx="9144000" cy="996950"/>
          </a:xfrm>
          <a:solidFill>
            <a:srgbClr val="C00000"/>
          </a:solidFill>
        </p:spPr>
        <p:txBody>
          <a:bodyPr/>
          <a:lstStyle/>
          <a:p>
            <a:pPr>
              <a:defRPr/>
            </a:pPr>
            <a:r>
              <a:rPr lang="cs-CZ" altLang="cs-CZ" sz="5400" dirty="0" smtClean="0">
                <a:solidFill>
                  <a:schemeClr val="bg1"/>
                </a:solidFill>
                <a:ea typeface="+mn-ea"/>
                <a:cs typeface="+mn-cs"/>
              </a:rPr>
              <a:t>www.</a:t>
            </a:r>
            <a:r>
              <a:rPr lang="cs-CZ" altLang="cs-CZ" sz="5400" dirty="0" err="1" smtClean="0">
                <a:solidFill>
                  <a:schemeClr val="bg1"/>
                </a:solidFill>
                <a:ea typeface="+mn-ea"/>
                <a:cs typeface="+mn-cs"/>
              </a:rPr>
              <a:t>intersucho.cz</a:t>
            </a:r>
            <a:endParaRPr lang="cs-CZ" altLang="cs-CZ" sz="5400" dirty="0">
              <a:solidFill>
                <a:schemeClr val="bg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50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805</Words>
  <Application>Microsoft Office PowerPoint</Application>
  <PresentationFormat>Předvádění na obrazovce (4:3)</PresentationFormat>
  <Paragraphs>159</Paragraphs>
  <Slides>28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www.intersucho.cz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Mendelova univerzita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Miroslav Trnka</dc:creator>
  <cp:lastModifiedBy>Miroslav Trnka</cp:lastModifiedBy>
  <cp:revision>32</cp:revision>
  <dcterms:created xsi:type="dcterms:W3CDTF">2016-01-19T13:30:28Z</dcterms:created>
  <dcterms:modified xsi:type="dcterms:W3CDTF">2016-03-16T12:49:47Z</dcterms:modified>
</cp:coreProperties>
</file>